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58" r:id="rId2"/>
    <p:sldId id="297" r:id="rId3"/>
    <p:sldId id="298" r:id="rId4"/>
    <p:sldId id="288" r:id="rId5"/>
    <p:sldId id="289" r:id="rId6"/>
    <p:sldId id="261" r:id="rId7"/>
    <p:sldId id="263" r:id="rId8"/>
    <p:sldId id="290" r:id="rId9"/>
    <p:sldId id="264" r:id="rId10"/>
    <p:sldId id="268" r:id="rId11"/>
    <p:sldId id="291" r:id="rId12"/>
    <p:sldId id="292" r:id="rId13"/>
    <p:sldId id="293" r:id="rId14"/>
    <p:sldId id="271" r:id="rId15"/>
    <p:sldId id="294" r:id="rId16"/>
    <p:sldId id="303" r:id="rId17"/>
    <p:sldId id="295" r:id="rId18"/>
    <p:sldId id="286" r:id="rId19"/>
    <p:sldId id="296" r:id="rId20"/>
    <p:sldId id="274" r:id="rId21"/>
    <p:sldId id="275" r:id="rId22"/>
    <p:sldId id="276" r:id="rId23"/>
    <p:sldId id="277" r:id="rId24"/>
    <p:sldId id="299" r:id="rId25"/>
    <p:sldId id="301" r:id="rId26"/>
    <p:sldId id="302" r:id="rId27"/>
    <p:sldId id="281" r:id="rId28"/>
    <p:sldId id="300" r:id="rId29"/>
    <p:sldId id="287" r:id="rId30"/>
  </p:sldIdLst>
  <p:sldSz cx="9144000" cy="6858000" type="screen4x3"/>
  <p:notesSz cx="9144000" cy="6858000"/>
  <p:defaultTextStyle>
    <a:defPPr>
      <a:defRPr lang="en-US"/>
    </a:defPPr>
    <a:lvl1pPr algn="l" defTabSz="457200"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2pPr>
    <a:lvl3pPr marL="914400" algn="l" defTabSz="457200"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3pPr>
    <a:lvl4pPr marL="1371600" algn="l" defTabSz="457200"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4pPr>
    <a:lvl5pPr marL="1828800" algn="l" defTabSz="457200"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4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25" autoAdjust="0"/>
    <p:restoredTop sz="86375" autoAdjust="0"/>
  </p:normalViewPr>
  <p:slideViewPr>
    <p:cSldViewPr>
      <p:cViewPr>
        <p:scale>
          <a:sx n="90" d="100"/>
          <a:sy n="90" d="100"/>
        </p:scale>
        <p:origin x="941" y="-638"/>
      </p:cViewPr>
      <p:guideLst>
        <p:guide orient="horz" pos="2146"/>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25" name="Shape 325"/>
          <p:cNvSpPr>
            <a:spLocks noGrp="1" noRot="1" noChangeAspect="1"/>
          </p:cNvSpPr>
          <p:nvPr>
            <p:ph type="sldImg"/>
          </p:nvPr>
        </p:nvSpPr>
        <p:spPr>
          <a:xfrm>
            <a:off x="2859088" y="514350"/>
            <a:ext cx="3429000" cy="2571750"/>
          </a:xfrm>
          <a:prstGeom prst="rect">
            <a:avLst/>
          </a:prstGeom>
        </p:spPr>
        <p:txBody>
          <a:bodyPr/>
          <a:lstStyle/>
          <a:p>
            <a:pPr lvl="0"/>
            <a:endParaRPr noProof="0">
              <a:sym typeface="Calibri"/>
            </a:endParaRPr>
          </a:p>
        </p:txBody>
      </p:sp>
      <p:sp>
        <p:nvSpPr>
          <p:cNvPr id="326" name="Shape 326"/>
          <p:cNvSpPr>
            <a:spLocks noGrp="1"/>
          </p:cNvSpPr>
          <p:nvPr>
            <p:ph type="body" sz="quarter" idx="1"/>
          </p:nvPr>
        </p:nvSpPr>
        <p:spPr>
          <a:xfrm>
            <a:off x="1219200" y="3257550"/>
            <a:ext cx="6705600" cy="3086100"/>
          </a:xfrm>
          <a:prstGeom prst="rect">
            <a:avLst/>
          </a:prstGeom>
        </p:spPr>
        <p:txBody>
          <a:bodyPr vert="horz" wrap="square" lIns="91440" tIns="45720" rIns="91440" bIns="45720" numCol="1" anchor="t" anchorCtr="0" compatLnSpc="1"/>
          <a:lstStyle/>
          <a:p>
            <a:pPr lvl="0"/>
            <a:endParaRPr lang="ru-RU" noProof="0">
              <a:sym typeface="Calibri"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j-lt"/>
        <a:ea typeface="+mj-ea"/>
        <a:cs typeface="Arial" panose="020B0604020202020204" pitchFamily="34" charset="0"/>
        <a:sym typeface="Calibri" pitchFamily="34" charset="0"/>
      </a:defRPr>
    </a:lvl1pPr>
    <a:lvl2pPr marL="742950" indent="-285750" algn="l" rtl="0" eaLnBrk="0" fontAlgn="base" hangingPunct="0">
      <a:spcBef>
        <a:spcPct val="30000"/>
      </a:spcBef>
      <a:spcAft>
        <a:spcPct val="0"/>
      </a:spcAft>
      <a:defRPr sz="1200">
        <a:solidFill>
          <a:schemeClr val="tx1"/>
        </a:solidFill>
        <a:latin typeface="+mj-lt"/>
        <a:ea typeface="+mj-ea"/>
        <a:cs typeface="Arial" panose="020B0604020202020204" pitchFamily="34" charset="0"/>
        <a:sym typeface="Calibri" pitchFamily="34" charset="0"/>
      </a:defRPr>
    </a:lvl2pPr>
    <a:lvl3pPr marL="1143000" indent="-228600" algn="l" rtl="0" eaLnBrk="0" fontAlgn="base" hangingPunct="0">
      <a:spcBef>
        <a:spcPct val="30000"/>
      </a:spcBef>
      <a:spcAft>
        <a:spcPct val="0"/>
      </a:spcAft>
      <a:defRPr sz="1200">
        <a:solidFill>
          <a:schemeClr val="tx1"/>
        </a:solidFill>
        <a:latin typeface="+mj-lt"/>
        <a:ea typeface="+mj-ea"/>
        <a:cs typeface="Arial" panose="020B0604020202020204" pitchFamily="34" charset="0"/>
        <a:sym typeface="Calibri" pitchFamily="34" charset="0"/>
      </a:defRPr>
    </a:lvl3pPr>
    <a:lvl4pPr marL="1600200" indent="-228600" algn="l" rtl="0" eaLnBrk="0" fontAlgn="base" hangingPunct="0">
      <a:spcBef>
        <a:spcPct val="30000"/>
      </a:spcBef>
      <a:spcAft>
        <a:spcPct val="0"/>
      </a:spcAft>
      <a:defRPr sz="1200">
        <a:solidFill>
          <a:schemeClr val="tx1"/>
        </a:solidFill>
        <a:latin typeface="+mj-lt"/>
        <a:ea typeface="+mj-ea"/>
        <a:cs typeface="Arial" panose="020B0604020202020204" pitchFamily="34" charset="0"/>
        <a:sym typeface="Calibri" pitchFamily="34" charset="0"/>
      </a:defRPr>
    </a:lvl4pPr>
    <a:lvl5pPr marL="2057400" indent="-228600" algn="l" rtl="0" eaLnBrk="0" fontAlgn="base" hangingPunct="0">
      <a:spcBef>
        <a:spcPct val="30000"/>
      </a:spcBef>
      <a:spcAft>
        <a:spcPct val="0"/>
      </a:spcAft>
      <a:defRPr sz="1200">
        <a:solidFill>
          <a:schemeClr val="tx1"/>
        </a:solidFill>
        <a:latin typeface="+mj-lt"/>
        <a:ea typeface="+mj-ea"/>
        <a:cs typeface="Arial" panose="020B0604020202020204" pitchFamily="34" charset="0"/>
        <a:sym typeface="Calibri" pitchFamily="34" charset="0"/>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FF3FA72-C614-4B7C-9F41-BE2FC863336F}" type="datetimeFigureOut">
              <a:rPr lang="en-US"/>
              <a:t>5/6/2023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536B82-0B9B-440F-B54B-2F6D483B9EA5}"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C112669-1666-418F-8A75-9DFDEDD0223F}" type="datetimeFigureOut">
              <a:rPr lang="en-US"/>
              <a:t>5/6/2023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D09469-2743-4784-A1A2-B025CB123871}"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A869280-9789-46EB-A195-BA50210551D4}" type="datetimeFigureOut">
              <a:rPr lang="en-US"/>
              <a:t>5/6/2023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B64F7C-6A9E-425A-AFAA-001309EC0875}"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E55CBF9-3869-4E46-91C6-38BACD4695C8}" type="datetimeFigureOut">
              <a:rPr lang="en-US"/>
              <a:t>5/6/2023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497975-FA08-4D44-93DA-DEE2AB278652}"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9F6D24DC-6FDC-4512-98D0-88DE17C03C55}" type="datetimeFigureOut">
              <a:rPr lang="en-US"/>
              <a:t>5/6/2023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AF8CEF-19B8-4F55-A6AB-1D53D2EE8F6B}"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DF1C56FF-39CC-47B7-8CCB-96D78DB0E001}" type="datetimeFigureOut">
              <a:rPr lang="en-US"/>
              <a:t>5/6/2023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E030E4-A7E6-4771-83A0-577993078D4C}"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22F95717-7D7A-43EB-B9BC-CF023A062B72}" type="datetimeFigureOut">
              <a:rPr lang="en-US"/>
              <a:t>5/6/2023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87E2E39-2FDC-414B-B369-346E5CBFD816}"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0D8142F9-EB46-4A10-AA9B-6817FD478E2C}" type="datetimeFigureOut">
              <a:rPr lang="en-US"/>
              <a:t>5/6/2023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4D43099-C807-4E84-8162-4DC2D18E6A02}"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0A1BE9A-A77D-4D1C-B136-B7C4F217CB2B}" type="datetimeFigureOut">
              <a:rPr lang="en-US"/>
              <a:t>5/6/2023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FD0DFDF-C319-41D4-85E4-80BD5EDAC913}"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FB887269-D417-46B2-895E-BCFE33014045}" type="datetimeFigureOut">
              <a:rPr lang="en-US"/>
              <a:t>5/6/2023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DC5472-7B54-4BBE-97D8-89E04139A1FD}"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3589C462-14EB-411A-AC55-57D800790146}" type="datetimeFigureOut">
              <a:rPr lang="en-US"/>
              <a:t>5/6/2023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8CAB592-DA68-4D7A-8692-10584AC6CDD1}"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6713"/>
            <a:ext cx="7886700" cy="1323975"/>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ln>
        </p:spPr>
        <p:txBody>
          <a:bodyPr vert="horz" wrap="square" lIns="91440" tIns="45720" rIns="91440" bIns="45720" numCol="1" anchor="t" anchorCtr="0" compatLnSpc="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3538"/>
          </a:xfrm>
          <a:prstGeom prst="rect">
            <a:avLst/>
          </a:prstGeom>
        </p:spPr>
        <p:txBody>
          <a:bodyPr vert="horz" lIns="91440" tIns="45720" rIns="91440" bIns="45720" rtlCol="0" anchor="ctr"/>
          <a:lstStyle>
            <a:lvl1pPr algn="l" fontAlgn="auto">
              <a:lnSpc>
                <a:spcPct val="100000"/>
              </a:lnSpc>
              <a:spcBef>
                <a:spcPts val="0"/>
              </a:spcBef>
              <a:spcAft>
                <a:spcPts val="0"/>
              </a:spcAft>
              <a:defRPr sz="1200" b="0">
                <a:solidFill>
                  <a:schemeClr val="tx1">
                    <a:tint val="75000"/>
                  </a:schemeClr>
                </a:solidFill>
                <a:latin typeface="+mn-lt"/>
                <a:cs typeface="+mn-cs"/>
              </a:defRPr>
            </a:lvl1pPr>
          </a:lstStyle>
          <a:p>
            <a:pPr>
              <a:defRPr/>
            </a:pPr>
            <a:fld id="{699FB68C-2E5D-4F1F-8443-C9806358312F}" type="datetimeFigureOut">
              <a:rPr lang="en-US"/>
              <a:t>5/6/2023</a:t>
            </a:fld>
            <a:endParaRPr lang="en-US" dirty="0"/>
          </a:p>
        </p:txBody>
      </p:sp>
      <p:sp>
        <p:nvSpPr>
          <p:cNvPr id="5" name="Footer Placeholder 4"/>
          <p:cNvSpPr>
            <a:spLocks noGrp="1"/>
          </p:cNvSpPr>
          <p:nvPr>
            <p:ph type="ftr" sz="quarter" idx="3"/>
          </p:nvPr>
        </p:nvSpPr>
        <p:spPr>
          <a:xfrm>
            <a:off x="3028950" y="6356350"/>
            <a:ext cx="3086100" cy="363538"/>
          </a:xfrm>
          <a:prstGeom prst="rect">
            <a:avLst/>
          </a:prstGeom>
        </p:spPr>
        <p:txBody>
          <a:bodyPr vert="horz" lIns="91440" tIns="45720" rIns="91440" bIns="45720" rtlCol="0" anchor="ctr"/>
          <a:lstStyle>
            <a:lvl1pPr algn="ctr" fontAlgn="auto">
              <a:lnSpc>
                <a:spcPct val="100000"/>
              </a:lnSpc>
              <a:spcBef>
                <a:spcPts val="0"/>
              </a:spcBef>
              <a:spcAft>
                <a:spcPts val="0"/>
              </a:spcAft>
              <a:defRPr sz="1200" b="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457950" y="6356350"/>
            <a:ext cx="2057400" cy="363538"/>
          </a:xfrm>
          <a:prstGeom prst="rect">
            <a:avLst/>
          </a:prstGeom>
        </p:spPr>
        <p:txBody>
          <a:bodyPr vert="horz" lIns="91440" tIns="45720" rIns="91440" bIns="45720" rtlCol="0" anchor="ctr"/>
          <a:lstStyle>
            <a:lvl1pPr algn="r" fontAlgn="auto">
              <a:lnSpc>
                <a:spcPct val="100000"/>
              </a:lnSpc>
              <a:spcBef>
                <a:spcPts val="0"/>
              </a:spcBef>
              <a:spcAft>
                <a:spcPts val="0"/>
              </a:spcAft>
              <a:defRPr sz="1200" b="0">
                <a:solidFill>
                  <a:schemeClr val="tx1">
                    <a:tint val="75000"/>
                  </a:schemeClr>
                </a:solidFill>
                <a:latin typeface="+mn-lt"/>
                <a:cs typeface="+mn-cs"/>
              </a:defRPr>
            </a:lvl1pPr>
          </a:lstStyle>
          <a:p>
            <a:pPr>
              <a:defRPr/>
            </a:pPr>
            <a:fld id="{0957C756-B258-448A-9E82-C6041B20ED7B}"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tel:+34%20618%2068%2055%2051"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mailto:spainluxinvest@gmail.com"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www.spainluxinvest.com/kak-poluchit-vnj-ispanii-i-grajdanstvo-ispanii-pri-pokupke-nedvijimosti"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noticias.juridicas.com/base_datos/Fiscal/513755-l-14-2013-de-27-de-sep-apoyo-a-los-emprendedores-y-su-internacionalizacion.html"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Как будет проходить Конференция"/>
          <p:cNvSpPr>
            <a:spLocks noGrp="1"/>
          </p:cNvSpPr>
          <p:nvPr>
            <p:ph type="title" idx="4294967295"/>
          </p:nvPr>
        </p:nvSpPr>
        <p:spPr>
          <a:xfrm>
            <a:off x="250825" y="2386013"/>
            <a:ext cx="8642350" cy="2087562"/>
          </a:xfrm>
        </p:spPr>
        <p:txBody>
          <a:bodyPr/>
          <a:lstStyle/>
          <a:p>
            <a:pPr algn="ctr" defTabSz="593725" eaLnBrk="1" hangingPunct="1"/>
            <a:r>
              <a:rPr lang="ru-RU" sz="4000" b="1">
                <a:solidFill>
                  <a:srgbClr val="CC212F"/>
                </a:solidFill>
                <a:latin typeface="Arial" panose="020B0604020202020204" pitchFamily="34" charset="0"/>
                <a:sym typeface="Helvetica" pitchFamily="34" charset="0"/>
              </a:rPr>
              <a:t>ВИД НА ЖИТЕЛЬСТВО</a:t>
            </a:r>
            <a:r>
              <a:rPr lang="en-US" sz="4000" b="1">
                <a:solidFill>
                  <a:srgbClr val="CC212F"/>
                </a:solidFill>
                <a:latin typeface="Arial" panose="020B0604020202020204" pitchFamily="34" charset="0"/>
                <a:sym typeface="Helvetica" pitchFamily="34" charset="0"/>
              </a:rPr>
              <a:t/>
            </a:r>
            <a:br>
              <a:rPr lang="en-US" sz="4000" b="1">
                <a:solidFill>
                  <a:srgbClr val="CC212F"/>
                </a:solidFill>
                <a:latin typeface="Arial" panose="020B0604020202020204" pitchFamily="34" charset="0"/>
                <a:sym typeface="Helvetica" pitchFamily="34" charset="0"/>
              </a:rPr>
            </a:br>
            <a:r>
              <a:rPr lang="ru-RU" sz="4000" b="1">
                <a:solidFill>
                  <a:srgbClr val="CC212F"/>
                </a:solidFill>
                <a:latin typeface="Arial" panose="020B0604020202020204" pitchFamily="34" charset="0"/>
                <a:sym typeface="Helvetica" pitchFamily="34" charset="0"/>
              </a:rPr>
              <a:t>БЕЗ ПРАВА НА РАБОТУ </a:t>
            </a:r>
            <a:r>
              <a:rPr lang="en-US" sz="4000" b="1">
                <a:solidFill>
                  <a:srgbClr val="CC212F"/>
                </a:solidFill>
                <a:latin typeface="Arial" panose="020B0604020202020204" pitchFamily="34" charset="0"/>
                <a:sym typeface="Helvetica" pitchFamily="34" charset="0"/>
              </a:rPr>
              <a:t/>
            </a:r>
            <a:br>
              <a:rPr lang="en-US" sz="4000" b="1">
                <a:solidFill>
                  <a:srgbClr val="CC212F"/>
                </a:solidFill>
                <a:latin typeface="Arial" panose="020B0604020202020204" pitchFamily="34" charset="0"/>
                <a:sym typeface="Helvetica" pitchFamily="34" charset="0"/>
              </a:rPr>
            </a:br>
            <a:r>
              <a:rPr lang="ru-RU" sz="4000" b="1">
                <a:solidFill>
                  <a:srgbClr val="CC212F"/>
                </a:solidFill>
                <a:latin typeface="Arial" panose="020B0604020202020204" pitchFamily="34" charset="0"/>
                <a:sym typeface="Helvetica" pitchFamily="34" charset="0"/>
              </a:rPr>
              <a:t>В ИСПАНИИ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Решение"/>
          <p:cNvSpPr>
            <a:spLocks noGrp="1"/>
          </p:cNvSpPr>
          <p:nvPr>
            <p:ph type="ctrTitle" idx="4294967295"/>
          </p:nvPr>
        </p:nvSpPr>
        <p:spPr>
          <a:xfrm>
            <a:off x="241300" y="1387475"/>
            <a:ext cx="8651875" cy="777875"/>
          </a:xfrm>
        </p:spPr>
        <p:txBody>
          <a:bodyPr anchor="b"/>
          <a:lstStyle/>
          <a:p>
            <a:pPr algn="ctr" defTabSz="904875" eaLnBrk="1" hangingPunct="1"/>
            <a:r>
              <a:rPr lang="ru-RU" sz="2400" b="1">
                <a:latin typeface="Arial" panose="020B0604020202020204" pitchFamily="34" charset="0"/>
              </a:rPr>
              <a:t>Есть ли право на работу в Шенгенской зоне / Евросоюзе?</a:t>
            </a:r>
          </a:p>
        </p:txBody>
      </p:sp>
      <p:sp>
        <p:nvSpPr>
          <p:cNvPr id="23555" name="Более 3 лет созревали…"/>
          <p:cNvSpPr>
            <a:spLocks noGrp="1"/>
          </p:cNvSpPr>
          <p:nvPr>
            <p:ph type="subTitle" idx="4294967295"/>
          </p:nvPr>
        </p:nvSpPr>
        <p:spPr>
          <a:xfrm>
            <a:off x="250825" y="2116138"/>
            <a:ext cx="8647113" cy="3468687"/>
          </a:xfrm>
        </p:spPr>
        <p:txBody>
          <a:bodyPr/>
          <a:lstStyle/>
          <a:p>
            <a:pPr marL="0" indent="0">
              <a:spcBef>
                <a:spcPct val="0"/>
              </a:spcBef>
              <a:buFont typeface="Arial" panose="020B0604020202020204" pitchFamily="34" charset="0"/>
              <a:buNone/>
            </a:pPr>
            <a:r>
              <a:rPr lang="ru-RU" sz="2000">
                <a:latin typeface="Arial" panose="020B0604020202020204" pitchFamily="34" charset="0"/>
              </a:rPr>
              <a:t>ВНЖ без права на работу в Испании НЕ ДОПУСКАЕТ официального трудоустройства ни в Испании, ни в государствах Шенгенской зоны/Евросоюза.</a:t>
            </a:r>
            <a:r>
              <a:rPr lang="en-US" sz="2000">
                <a:latin typeface="Arial" panose="020B0604020202020204" pitchFamily="34" charset="0"/>
              </a:rPr>
              <a:t> </a:t>
            </a:r>
            <a:r>
              <a:rPr lang="ru-RU" sz="2000">
                <a:latin typeface="Arial" panose="020B0604020202020204" pitchFamily="34" charset="0"/>
              </a:rPr>
              <a:t>Данный тип ВНЖ ПОЗВОЛЯЕТ проживать в Испании, но не работать по найму.</a:t>
            </a:r>
          </a:p>
          <a:p>
            <a:pPr marL="0" indent="0">
              <a:spcBef>
                <a:spcPct val="0"/>
              </a:spcBef>
              <a:buFont typeface="Arial" panose="020B0604020202020204" pitchFamily="34" charset="0"/>
              <a:buNone/>
            </a:pPr>
            <a:endParaRPr lang="en-US" sz="2000">
              <a:latin typeface="Arial" panose="020B0604020202020204" pitchFamily="34" charset="0"/>
            </a:endParaRPr>
          </a:p>
          <a:p>
            <a:pPr marL="0" indent="0">
              <a:spcBef>
                <a:spcPct val="0"/>
              </a:spcBef>
              <a:buFont typeface="Arial" panose="020B0604020202020204" pitchFamily="34" charset="0"/>
              <a:buNone/>
            </a:pPr>
            <a:r>
              <a:rPr lang="ru-RU" sz="2000">
                <a:latin typeface="Arial" panose="020B0604020202020204" pitchFamily="34" charset="0"/>
              </a:rPr>
              <a:t>Для открытия/приобретения бизнеса в Испании, владелец ВНЖ без права работы НЕ МОЖЕТ работать по контракту, но ему/ей разрешено создавать оплачиваемые рабочие места для лиц, имеющих право работать в Испании.</a:t>
            </a:r>
          </a:p>
          <a:p>
            <a:pPr marL="0" indent="0">
              <a:spcBef>
                <a:spcPct val="0"/>
              </a:spcBef>
              <a:buFont typeface="Arial" panose="020B0604020202020204" pitchFamily="34" charset="0"/>
              <a:buNone/>
            </a:pPr>
            <a:endParaRPr lang="en-US" sz="2000">
              <a:latin typeface="Arial" panose="020B0604020202020204" pitchFamily="34" charset="0"/>
            </a:endParaRPr>
          </a:p>
          <a:p>
            <a:pPr marL="0" indent="0">
              <a:spcBef>
                <a:spcPct val="0"/>
              </a:spcBef>
              <a:buFont typeface="Arial" panose="020B0604020202020204" pitchFamily="34" charset="0"/>
              <a:buNone/>
            </a:pPr>
            <a:r>
              <a:rPr lang="ru-RU" sz="2000">
                <a:latin typeface="Arial" panose="020B0604020202020204" pitchFamily="34" charset="0"/>
              </a:rPr>
              <a:t>Трудоустроиться по контракту можно будет после замены на ВНЖ с правом на работу.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Решение"/>
          <p:cNvSpPr>
            <a:spLocks noGrp="1"/>
          </p:cNvSpPr>
          <p:nvPr>
            <p:ph type="ctrTitle" idx="4294967295"/>
          </p:nvPr>
        </p:nvSpPr>
        <p:spPr>
          <a:xfrm>
            <a:off x="250825" y="1411288"/>
            <a:ext cx="8642350" cy="1371600"/>
          </a:xfrm>
        </p:spPr>
        <p:txBody>
          <a:bodyPr anchor="b"/>
          <a:lstStyle/>
          <a:p>
            <a:pPr algn="ctr" defTabSz="904875" eaLnBrk="1" hangingPunct="1"/>
            <a:r>
              <a:rPr lang="ru-RU" sz="2400" b="1">
                <a:latin typeface="Arial" panose="020B0604020202020204" pitchFamily="34" charset="0"/>
              </a:rPr>
              <a:t>Требуется ли оформление соответствующей</a:t>
            </a:r>
            <a:br>
              <a:rPr lang="ru-RU" sz="2400" b="1">
                <a:latin typeface="Arial" panose="020B0604020202020204" pitchFamily="34" charset="0"/>
              </a:rPr>
            </a:br>
            <a:r>
              <a:rPr lang="ru-RU" sz="2400" b="1">
                <a:latin typeface="Arial" panose="020B0604020202020204" pitchFamily="34" charset="0"/>
              </a:rPr>
              <a:t>визы Д в Консульстве Испании или первичные документы принимаются сразу в компетентных органах Испании</a:t>
            </a:r>
            <a:endParaRPr lang="ru-RU" sz="2400"/>
          </a:p>
        </p:txBody>
      </p:sp>
      <p:sp>
        <p:nvSpPr>
          <p:cNvPr id="24579" name="Более 3 лет созревали…"/>
          <p:cNvSpPr>
            <a:spLocks noGrp="1"/>
          </p:cNvSpPr>
          <p:nvPr>
            <p:ph type="subTitle" idx="4294967295"/>
          </p:nvPr>
        </p:nvSpPr>
        <p:spPr>
          <a:xfrm>
            <a:off x="250825" y="2808288"/>
            <a:ext cx="8647113" cy="2830512"/>
          </a:xfrm>
        </p:spPr>
        <p:txBody>
          <a:bodyPr/>
          <a:lstStyle/>
          <a:p>
            <a:pPr marL="0" indent="0">
              <a:spcBef>
                <a:spcPct val="0"/>
              </a:spcBef>
              <a:buFont typeface="Arial" panose="020B0604020202020204" pitchFamily="34" charset="0"/>
              <a:buNone/>
            </a:pPr>
            <a:r>
              <a:rPr lang="ru-RU" sz="2000">
                <a:latin typeface="Arial" panose="020B0604020202020204" pitchFamily="34" charset="0"/>
              </a:rPr>
              <a:t>Требуется! Даже законное пребывание в Испании не позволяет подавать первоначальный пакет документов в Испании. Первое заявление должно обязательно поступить в Консульство/Посольство Испании в стране вашей текущей резиденции.</a:t>
            </a:r>
          </a:p>
          <a:p>
            <a:pPr marL="0" indent="0">
              <a:spcBef>
                <a:spcPct val="0"/>
              </a:spcBef>
              <a:buFont typeface="Arial" panose="020B0604020202020204" pitchFamily="34" charset="0"/>
              <a:buNone/>
            </a:pPr>
            <a:r>
              <a:rPr lang="ru-RU" sz="2000">
                <a:latin typeface="Arial" panose="020B0604020202020204" pitchFamily="34" charset="0"/>
              </a:rPr>
              <a:t>Вслед за получением положительного ответа в загранпаспорте ставят трехмесячную визу Д. По данной визе Д вы въезжаете в страну и, пройдя дактилоскопию, оформляете годовую резидентскую карточку, которая станет вашим идентификационным документом в Испании, подтверждающим ваш статус в государстве и ваше право на безвизовое пересечение границ государств Шенгенской зоны.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Решение"/>
          <p:cNvSpPr>
            <a:spLocks noGrp="1"/>
          </p:cNvSpPr>
          <p:nvPr>
            <p:ph type="ctrTitle" idx="4294967295"/>
          </p:nvPr>
        </p:nvSpPr>
        <p:spPr>
          <a:xfrm>
            <a:off x="250825" y="1381125"/>
            <a:ext cx="8642350" cy="360363"/>
          </a:xfrm>
        </p:spPr>
        <p:txBody>
          <a:bodyPr anchor="b"/>
          <a:lstStyle/>
          <a:p>
            <a:pPr algn="ctr" defTabSz="904875" eaLnBrk="1" hangingPunct="1"/>
            <a:r>
              <a:rPr lang="ru-RU" sz="2400" b="1">
                <a:latin typeface="Arial" panose="020B0604020202020204" pitchFamily="34" charset="0"/>
              </a:rPr>
              <a:t>Схема продления</a:t>
            </a:r>
          </a:p>
        </p:txBody>
      </p:sp>
      <p:sp>
        <p:nvSpPr>
          <p:cNvPr id="25603" name="Более 3 лет созревали…"/>
          <p:cNvSpPr>
            <a:spLocks noGrp="1"/>
          </p:cNvSpPr>
          <p:nvPr>
            <p:ph type="subTitle" idx="4294967295"/>
          </p:nvPr>
        </p:nvSpPr>
        <p:spPr>
          <a:xfrm>
            <a:off x="284163" y="1784350"/>
            <a:ext cx="8609012" cy="3648075"/>
          </a:xfrm>
        </p:spPr>
        <p:txBody>
          <a:bodyPr/>
          <a:lstStyle/>
          <a:p>
            <a:pPr marL="0" indent="0">
              <a:spcBef>
                <a:spcPct val="0"/>
              </a:spcBef>
              <a:buFont typeface="Arial" panose="020B0604020202020204" pitchFamily="34" charset="0"/>
              <a:buNone/>
            </a:pPr>
            <a:r>
              <a:rPr lang="ru-RU" sz="2000">
                <a:latin typeface="Arial" panose="020B0604020202020204" pitchFamily="34" charset="0"/>
              </a:rPr>
              <a:t>Первая временная резидентская карточка является годовой. При первичном продлении ВНЖ продлевается на два года. Затем, еще на два, а затем, уже на пятилетний срок, то есть в виде схемы это выглядит так: 1-2-2-5. Все продления возможны лишь при условии отсутствия правонарушений согласно испанскому законодательству.</a:t>
            </a:r>
          </a:p>
          <a:p>
            <a:pPr marL="0" indent="0">
              <a:spcBef>
                <a:spcPct val="0"/>
              </a:spcBef>
              <a:buFont typeface="Arial" panose="020B0604020202020204" pitchFamily="34" charset="0"/>
              <a:buNone/>
            </a:pPr>
            <a:r>
              <a:rPr lang="ru-RU" sz="2000">
                <a:latin typeface="Arial" panose="020B0604020202020204" pitchFamily="34" charset="0"/>
              </a:rPr>
              <a:t>Резиденция сроком на пять лет является постоянным видом на жительство в Испании и подлежит возобновлению каждые пять лет.</a:t>
            </a:r>
          </a:p>
          <a:p>
            <a:pPr marL="0" indent="0">
              <a:spcBef>
                <a:spcPct val="0"/>
              </a:spcBef>
              <a:buFont typeface="Arial" panose="020B0604020202020204" pitchFamily="34" charset="0"/>
              <a:buNone/>
            </a:pPr>
            <a:r>
              <a:rPr lang="ru-RU" sz="2000">
                <a:latin typeface="Arial" panose="020B0604020202020204" pitchFamily="34" charset="0"/>
              </a:rPr>
              <a:t>Прошение на очередное продление принимается не раньше, чем за шестьдесят рабочих дней до прекращения действия имеющегося ВНЖ.</a:t>
            </a:r>
          </a:p>
          <a:p>
            <a:pPr marL="0" indent="0">
              <a:spcBef>
                <a:spcPct val="0"/>
              </a:spcBef>
              <a:buFont typeface="Arial" panose="020B0604020202020204" pitchFamily="34" charset="0"/>
              <a:buNone/>
            </a:pPr>
            <a:r>
              <a:rPr lang="ru-RU" sz="2000" b="1">
                <a:latin typeface="Arial" panose="020B0604020202020204" pitchFamily="34" charset="0"/>
              </a:rPr>
              <a:t>ВНИМАНИЕ! Во время первого продления на два года, при соблюдении определённых условий, можно запросить ВНЖ с правом на работу.</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Решение"/>
          <p:cNvSpPr>
            <a:spLocks noGrp="1"/>
          </p:cNvSpPr>
          <p:nvPr>
            <p:ph type="ctrTitle" idx="4294967295"/>
          </p:nvPr>
        </p:nvSpPr>
        <p:spPr>
          <a:xfrm>
            <a:off x="250825" y="2395538"/>
            <a:ext cx="8642350" cy="358775"/>
          </a:xfrm>
        </p:spPr>
        <p:txBody>
          <a:bodyPr anchor="b"/>
          <a:lstStyle/>
          <a:p>
            <a:pPr algn="ctr" defTabSz="904875" eaLnBrk="1" hangingPunct="1"/>
            <a:r>
              <a:rPr lang="ru-RU" sz="2400" b="1">
                <a:latin typeface="Arial" panose="020B0604020202020204" pitchFamily="34" charset="0"/>
              </a:rPr>
              <a:t>Допускается ли покупка недвижимости в ипотеку?</a:t>
            </a:r>
          </a:p>
        </p:txBody>
      </p:sp>
      <p:sp>
        <p:nvSpPr>
          <p:cNvPr id="26627" name="Более 3 лет созревали…"/>
          <p:cNvSpPr>
            <a:spLocks noGrp="1"/>
          </p:cNvSpPr>
          <p:nvPr>
            <p:ph type="subTitle" idx="4294967295"/>
          </p:nvPr>
        </p:nvSpPr>
        <p:spPr>
          <a:xfrm>
            <a:off x="250825" y="3197225"/>
            <a:ext cx="8642350" cy="658813"/>
          </a:xfrm>
        </p:spPr>
        <p:txBody>
          <a:bodyPr/>
          <a:lstStyle/>
          <a:p>
            <a:pPr marL="0" indent="0" algn="ctr">
              <a:spcBef>
                <a:spcPct val="0"/>
              </a:spcBef>
              <a:buFont typeface="Arial" panose="020B0604020202020204" pitchFamily="34" charset="0"/>
              <a:buNone/>
            </a:pPr>
            <a:r>
              <a:rPr lang="ru-RU" sz="2000">
                <a:latin typeface="Arial" panose="020B0604020202020204" pitchFamily="34" charset="0"/>
              </a:rPr>
              <a:t>Законодательство не устанавливает лимитов по использованию заемных средств и стоимости недвижимости.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Решение"/>
          <p:cNvSpPr>
            <a:spLocks noGrp="1"/>
          </p:cNvSpPr>
          <p:nvPr>
            <p:ph type="ctrTitle" idx="4294967295"/>
          </p:nvPr>
        </p:nvSpPr>
        <p:spPr>
          <a:xfrm>
            <a:off x="250825" y="1412875"/>
            <a:ext cx="8642350" cy="388938"/>
          </a:xfrm>
        </p:spPr>
        <p:txBody>
          <a:bodyPr anchor="b"/>
          <a:lstStyle/>
          <a:p>
            <a:pPr algn="ctr" defTabSz="904875" eaLnBrk="1" hangingPunct="1"/>
            <a:r>
              <a:rPr lang="ru-RU" sz="2400" b="1" dirty="0">
                <a:latin typeface="Arial" panose="020B0604020202020204" pitchFamily="34" charset="0"/>
              </a:rPr>
              <a:t>Обязательные финансовые гарантии</a:t>
            </a:r>
            <a:endParaRPr lang="ru-RU" sz="2400" dirty="0">
              <a:latin typeface="Arial" panose="020B0604020202020204" pitchFamily="34" charset="0"/>
            </a:endParaRPr>
          </a:p>
        </p:txBody>
      </p:sp>
      <p:sp>
        <p:nvSpPr>
          <p:cNvPr id="27651" name="Более 3 лет созревали…"/>
          <p:cNvSpPr>
            <a:spLocks noGrp="1"/>
          </p:cNvSpPr>
          <p:nvPr>
            <p:ph type="subTitle" idx="4294967295"/>
          </p:nvPr>
        </p:nvSpPr>
        <p:spPr>
          <a:xfrm>
            <a:off x="273050" y="1847850"/>
            <a:ext cx="8620125" cy="3725863"/>
          </a:xfrm>
        </p:spPr>
        <p:txBody>
          <a:bodyPr/>
          <a:lstStyle/>
          <a:p>
            <a:pPr marL="0" indent="0">
              <a:buFont typeface="Arial" panose="020B0604020202020204" pitchFamily="34" charset="0"/>
              <a:buNone/>
            </a:pPr>
            <a:r>
              <a:rPr lang="ru-RU" sz="1800" dirty="0">
                <a:latin typeface="Arial" panose="020B0604020202020204" pitchFamily="34" charset="0"/>
              </a:rPr>
              <a:t>Ежемесячный доход, определяемый на базе ежегодно </a:t>
            </a:r>
            <a:r>
              <a:rPr lang="ru-RU" sz="1800" dirty="0" smtClean="0">
                <a:latin typeface="Arial" panose="020B0604020202020204" pitchFamily="34" charset="0"/>
              </a:rPr>
              <a:t>минимального </a:t>
            </a:r>
            <a:r>
              <a:rPr lang="ru-RU" sz="1800" dirty="0">
                <a:latin typeface="Arial" panose="020B0604020202020204" pitchFamily="34" charset="0"/>
              </a:rPr>
              <a:t>прожиточного уровня по Испании (IPREM), а именно 400% от IPREM - для основного заявителя и 100% - для каждого последующего члена семейства.</a:t>
            </a:r>
          </a:p>
          <a:p>
            <a:pPr marL="0" indent="0">
              <a:buFont typeface="Arial" panose="020B0604020202020204" pitchFamily="34" charset="0"/>
              <a:buNone/>
            </a:pPr>
            <a:r>
              <a:rPr lang="ru-RU" sz="1800" dirty="0">
                <a:latin typeface="Arial" panose="020B0604020202020204" pitchFamily="34" charset="0"/>
              </a:rPr>
              <a:t>В 20</a:t>
            </a:r>
            <a:r>
              <a:rPr lang="es-ES" sz="1800" dirty="0">
                <a:latin typeface="Arial" panose="020B0604020202020204" pitchFamily="34" charset="0"/>
              </a:rPr>
              <a:t>2</a:t>
            </a:r>
            <a:r>
              <a:rPr lang="ru-RU" altLang="es-ES" sz="1800" dirty="0">
                <a:latin typeface="Arial" panose="020B0604020202020204" pitchFamily="34" charset="0"/>
              </a:rPr>
              <a:t>3</a:t>
            </a:r>
            <a:r>
              <a:rPr lang="ru-RU" sz="1800" dirty="0">
                <a:latin typeface="Arial" panose="020B0604020202020204" pitchFamily="34" charset="0"/>
              </a:rPr>
              <a:t> году минимальный прожиточный минимум равен 600€. Таким образом, 400% IPREM – это 2.400€ в месяц – 28.800€ в год и 57.600€ на 2 года, а 100% IPREM – это 600€ в месяц – 7.200€ в год и 14.400€ на 2 года.</a:t>
            </a:r>
          </a:p>
          <a:p>
            <a:pPr marL="0" indent="0">
              <a:buNone/>
            </a:pPr>
            <a:r>
              <a:rPr lang="ru-RU" sz="1800" dirty="0">
                <a:latin typeface="Arial" panose="020B0604020202020204" pitchFamily="34" charset="0"/>
              </a:rPr>
              <a:t>Но мы рекомендуем подтверждать доходы, исходя из 2.700</a:t>
            </a:r>
            <a:r>
              <a:rPr lang="es-ES" sz="1800" dirty="0" smtClean="0">
                <a:latin typeface="Arial" panose="020B0604020202020204" pitchFamily="34" charset="0"/>
              </a:rPr>
              <a:t>€</a:t>
            </a:r>
            <a:r>
              <a:rPr lang="ru-RU" sz="1800" dirty="0" smtClean="0">
                <a:latin typeface="Arial" panose="020B0604020202020204" pitchFamily="34" charset="0"/>
              </a:rPr>
              <a:t> в месяц </a:t>
            </a:r>
            <a:r>
              <a:rPr lang="ru-RU" sz="1800" dirty="0">
                <a:latin typeface="Arial" panose="020B0604020202020204" pitchFamily="34" charset="0"/>
              </a:rPr>
              <a:t>на главного члена семьи. А для граждан РФ рекомендуется увеличивать сумму необходимого дохода вдвое</a:t>
            </a:r>
            <a:r>
              <a:rPr lang="ru-RU" sz="1800" dirty="0" smtClean="0">
                <a:latin typeface="Arial" panose="020B0604020202020204" pitchFamily="34" charset="0"/>
              </a:rPr>
              <a:t>.</a:t>
            </a:r>
            <a:endParaRPr lang="ru-RU" sz="1800" dirty="0" smtClean="0">
              <a:latin typeface="Arial" panose="020B0604020202020204" pitchFamily="34" charset="0"/>
            </a:endParaRPr>
          </a:p>
          <a:p>
            <a:pPr marL="0" indent="0">
              <a:buFont typeface="Arial" panose="020B0604020202020204" pitchFamily="34" charset="0"/>
              <a:buNone/>
            </a:pPr>
            <a:r>
              <a:rPr lang="ru-RU" sz="1800" dirty="0" smtClean="0">
                <a:latin typeface="Arial" panose="020B0604020202020204" pitchFamily="34" charset="0"/>
              </a:rPr>
              <a:t>Наличие </a:t>
            </a:r>
            <a:r>
              <a:rPr lang="ru-RU" sz="1800" dirty="0">
                <a:latin typeface="Arial" panose="020B0604020202020204" pitchFamily="34" charset="0"/>
              </a:rPr>
              <a:t>этих сумм на испанском счету нужно подтвердить банковским документом.</a:t>
            </a:r>
          </a:p>
          <a:p>
            <a:pPr marL="0" indent="0">
              <a:buNone/>
            </a:pPr>
            <a:r>
              <a:rPr lang="ru-RU" sz="1800" dirty="0">
                <a:latin typeface="Arial" panose="020B0604020202020204" pitchFamily="34" charset="0"/>
              </a:rPr>
              <a:t>Показать нужно сумму из расчета на </a:t>
            </a:r>
            <a:r>
              <a:rPr lang="ru-RU" sz="1800" dirty="0" smtClean="0">
                <a:latin typeface="Arial" panose="020B0604020202020204" pitchFamily="34" charset="0"/>
              </a:rPr>
              <a:t>год</a:t>
            </a:r>
            <a:r>
              <a:rPr lang="ru-RU" sz="1800" dirty="0" smtClean="0">
                <a:latin typeface="Arial" panose="020B0604020202020204" pitchFamily="34" charset="0"/>
              </a:rPr>
              <a:t>, а лучше из расчёта на два года.</a:t>
            </a:r>
            <a:endParaRPr lang="ru-RU" sz="1800" dirty="0" smtClean="0">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Решение"/>
          <p:cNvSpPr>
            <a:spLocks noGrp="1"/>
          </p:cNvSpPr>
          <p:nvPr>
            <p:ph type="ctrTitle" idx="4294967295"/>
          </p:nvPr>
        </p:nvSpPr>
        <p:spPr>
          <a:xfrm>
            <a:off x="243764" y="1844824"/>
            <a:ext cx="8642350" cy="1049759"/>
          </a:xfrm>
        </p:spPr>
        <p:txBody>
          <a:bodyPr anchor="b"/>
          <a:lstStyle/>
          <a:p>
            <a:pPr algn="ctr" defTabSz="904875" eaLnBrk="1" hangingPunct="1"/>
            <a:r>
              <a:rPr lang="ru-RU" sz="2400" b="1" dirty="0" smtClean="0">
                <a:latin typeface="Arial" panose="020B0604020202020204" pitchFamily="34" charset="0"/>
              </a:rPr>
              <a:t>Доходы, которые признаются пассивными доходами </a:t>
            </a:r>
            <a:r>
              <a:rPr lang="ru-RU" sz="2400" b="1" dirty="0">
                <a:latin typeface="Arial" panose="020B0604020202020204" pitchFamily="34" charset="0"/>
              </a:rPr>
              <a:t>для ВНЖ </a:t>
            </a:r>
            <a:r>
              <a:rPr lang="ru-RU" sz="2400" b="1" dirty="0" smtClean="0">
                <a:latin typeface="Arial" panose="020B0604020202020204" pitchFamily="34" charset="0"/>
              </a:rPr>
              <a:t>без права на работу (</a:t>
            </a:r>
            <a:r>
              <a:rPr lang="ru-RU" sz="2400" b="1" dirty="0" err="1" smtClean="0">
                <a:latin typeface="Arial" panose="020B0604020202020204" pitchFamily="34" charset="0"/>
              </a:rPr>
              <a:t>no</a:t>
            </a:r>
            <a:r>
              <a:rPr lang="ru-RU" sz="2400" b="1" dirty="0">
                <a:latin typeface="Arial" panose="020B0604020202020204" pitchFamily="34" charset="0"/>
              </a:rPr>
              <a:t> </a:t>
            </a:r>
            <a:r>
              <a:rPr lang="ru-RU" sz="2400" b="1" dirty="0" err="1" smtClean="0">
                <a:latin typeface="Arial" panose="020B0604020202020204" pitchFamily="34" charset="0"/>
              </a:rPr>
              <a:t>lucrativa</a:t>
            </a:r>
            <a:r>
              <a:rPr lang="ru-RU" sz="2400" b="1" dirty="0" smtClean="0">
                <a:latin typeface="Arial" panose="020B0604020202020204" pitchFamily="34" charset="0"/>
              </a:rPr>
              <a:t>)</a:t>
            </a:r>
            <a:br>
              <a:rPr lang="ru-RU" sz="2400" b="1" dirty="0" smtClean="0">
                <a:latin typeface="Arial" panose="020B0604020202020204" pitchFamily="34" charset="0"/>
              </a:rPr>
            </a:br>
            <a:r>
              <a:rPr lang="ru-RU" sz="2400" b="1" dirty="0">
                <a:latin typeface="Arial" panose="020B0604020202020204" pitchFamily="34" charset="0"/>
              </a:rPr>
              <a:t>в других странах (кроме Испании)</a:t>
            </a:r>
          </a:p>
        </p:txBody>
      </p:sp>
      <p:sp>
        <p:nvSpPr>
          <p:cNvPr id="28675" name="Более 3 лет созревали…"/>
          <p:cNvSpPr>
            <a:spLocks noGrp="1"/>
          </p:cNvSpPr>
          <p:nvPr>
            <p:ph type="subTitle" idx="4294967295"/>
          </p:nvPr>
        </p:nvSpPr>
        <p:spPr>
          <a:xfrm>
            <a:off x="243764" y="3068960"/>
            <a:ext cx="8642350" cy="1584176"/>
          </a:xfrm>
        </p:spPr>
        <p:txBody>
          <a:bodyPr/>
          <a:lstStyle/>
          <a:p>
            <a:pPr marL="0" indent="0">
              <a:spcBef>
                <a:spcPct val="0"/>
              </a:spcBef>
              <a:buNone/>
            </a:pPr>
            <a:r>
              <a:rPr lang="ru-RU" sz="2000" dirty="0" smtClean="0">
                <a:latin typeface="Arial" panose="020B0604020202020204" pitchFamily="34" charset="0"/>
              </a:rPr>
              <a:t>1) Доходы </a:t>
            </a:r>
            <a:r>
              <a:rPr lang="ru-RU" sz="2000" dirty="0">
                <a:latin typeface="Arial" panose="020B0604020202020204" pitchFamily="34" charset="0"/>
              </a:rPr>
              <a:t>от сдачи в аренду </a:t>
            </a:r>
            <a:r>
              <a:rPr lang="ru-RU" sz="2000" dirty="0" smtClean="0">
                <a:latin typeface="Arial" panose="020B0604020202020204" pitchFamily="34" charset="0"/>
              </a:rPr>
              <a:t>недвижимости.</a:t>
            </a:r>
          </a:p>
          <a:p>
            <a:pPr marL="0" indent="0">
              <a:spcBef>
                <a:spcPct val="0"/>
              </a:spcBef>
              <a:buNone/>
            </a:pPr>
            <a:r>
              <a:rPr lang="ru-RU" sz="2000" dirty="0" smtClean="0">
                <a:latin typeface="Arial" panose="020B0604020202020204" pitchFamily="34" charset="0"/>
              </a:rPr>
              <a:t>2) Доходы </a:t>
            </a:r>
            <a:r>
              <a:rPr lang="ru-RU" sz="2000" dirty="0">
                <a:latin typeface="Arial" panose="020B0604020202020204" pitchFamily="34" charset="0"/>
              </a:rPr>
              <a:t>от дивидендов в</a:t>
            </a:r>
            <a:r>
              <a:rPr lang="ru-RU" sz="2000" dirty="0" smtClean="0">
                <a:latin typeface="Arial" panose="020B0604020202020204" pitchFamily="34" charset="0"/>
              </a:rPr>
              <a:t> компаниях.</a:t>
            </a:r>
          </a:p>
          <a:p>
            <a:pPr marL="0" indent="0">
              <a:spcBef>
                <a:spcPct val="0"/>
              </a:spcBef>
              <a:buNone/>
            </a:pPr>
            <a:r>
              <a:rPr lang="ru-RU" sz="2000" dirty="0" smtClean="0">
                <a:latin typeface="Arial" panose="020B0604020202020204" pitchFamily="34" charset="0"/>
              </a:rPr>
              <a:t>3</a:t>
            </a:r>
            <a:r>
              <a:rPr lang="ru-RU" sz="2000" dirty="0">
                <a:latin typeface="Arial" panose="020B0604020202020204" pitchFamily="34" charset="0"/>
              </a:rPr>
              <a:t>) </a:t>
            </a:r>
            <a:r>
              <a:rPr lang="ru-RU" sz="2000" dirty="0" smtClean="0">
                <a:latin typeface="Arial" panose="020B0604020202020204" pitchFamily="34" charset="0"/>
              </a:rPr>
              <a:t>Доходы </a:t>
            </a:r>
            <a:r>
              <a:rPr lang="ru-RU" sz="2000" dirty="0">
                <a:latin typeface="Arial" panose="020B0604020202020204" pitchFamily="34" charset="0"/>
              </a:rPr>
              <a:t>от банковских </a:t>
            </a:r>
            <a:r>
              <a:rPr lang="ru-RU" sz="2000" dirty="0" smtClean="0">
                <a:latin typeface="Arial" panose="020B0604020202020204" pitchFamily="34" charset="0"/>
              </a:rPr>
              <a:t>вкладов. </a:t>
            </a:r>
          </a:p>
          <a:p>
            <a:pPr marL="0" indent="0">
              <a:spcBef>
                <a:spcPct val="0"/>
              </a:spcBef>
              <a:buNone/>
            </a:pPr>
            <a:r>
              <a:rPr lang="ru-RU" sz="2000" dirty="0" smtClean="0">
                <a:latin typeface="Arial" panose="020B0604020202020204" pitchFamily="34" charset="0"/>
              </a:rPr>
              <a:t>4</a:t>
            </a:r>
            <a:r>
              <a:rPr lang="ru-RU" sz="2000" dirty="0">
                <a:latin typeface="Arial" panose="020B0604020202020204" pitchFamily="34" charset="0"/>
              </a:rPr>
              <a:t>) </a:t>
            </a:r>
            <a:r>
              <a:rPr lang="ru-RU" sz="2000" dirty="0" smtClean="0">
                <a:latin typeface="Arial" panose="020B0604020202020204" pitchFamily="34" charset="0"/>
              </a:rPr>
              <a:t>Доходы </a:t>
            </a:r>
            <a:r>
              <a:rPr lang="ru-RU" sz="2000" dirty="0">
                <a:latin typeface="Arial" panose="020B0604020202020204" pitchFamily="34" charset="0"/>
              </a:rPr>
              <a:t>от </a:t>
            </a:r>
            <a:r>
              <a:rPr lang="ru-RU" sz="2000" dirty="0" smtClean="0">
                <a:latin typeface="Arial" panose="020B0604020202020204" pitchFamily="34" charset="0"/>
              </a:rPr>
              <a:t>акций.</a:t>
            </a:r>
          </a:p>
          <a:p>
            <a:pPr marL="0" indent="0">
              <a:spcBef>
                <a:spcPct val="0"/>
              </a:spcBef>
              <a:buNone/>
            </a:pPr>
            <a:r>
              <a:rPr lang="ru-RU" sz="2000" dirty="0" smtClean="0">
                <a:latin typeface="Arial" panose="020B0604020202020204" pitchFamily="34" charset="0"/>
              </a:rPr>
              <a:t>5</a:t>
            </a:r>
            <a:r>
              <a:rPr lang="ru-RU" sz="2000" dirty="0">
                <a:latin typeface="Arial" panose="020B0604020202020204" pitchFamily="34" charset="0"/>
              </a:rPr>
              <a:t>) </a:t>
            </a:r>
            <a:r>
              <a:rPr lang="ru-RU" sz="2000" dirty="0" smtClean="0">
                <a:latin typeface="Arial" panose="020B0604020202020204" pitchFamily="34" charset="0"/>
              </a:rPr>
              <a:t>Доходы </a:t>
            </a:r>
            <a:r>
              <a:rPr lang="ru-RU" sz="2000" dirty="0">
                <a:latin typeface="Arial" panose="020B0604020202020204" pitchFamily="34" charset="0"/>
              </a:rPr>
              <a:t>от инвестиций в </a:t>
            </a:r>
            <a:r>
              <a:rPr lang="ru-RU" sz="2000" dirty="0" err="1" smtClean="0">
                <a:latin typeface="Arial" panose="020B0604020202020204" pitchFamily="34" charset="0"/>
              </a:rPr>
              <a:t>стартапы</a:t>
            </a:r>
            <a:r>
              <a:rPr lang="ru-RU" sz="2000" dirty="0" smtClean="0">
                <a:latin typeface="Arial" panose="020B0604020202020204" pitchFamily="34" charset="0"/>
              </a:rPr>
              <a:t>.</a:t>
            </a:r>
            <a:endParaRPr lang="ru-RU" sz="2000" dirty="0">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Решение"/>
          <p:cNvSpPr>
            <a:spLocks noGrp="1"/>
          </p:cNvSpPr>
          <p:nvPr>
            <p:ph type="ctrTitle" idx="4294967295"/>
          </p:nvPr>
        </p:nvSpPr>
        <p:spPr>
          <a:xfrm>
            <a:off x="250825" y="2084388"/>
            <a:ext cx="8642350" cy="738187"/>
          </a:xfrm>
        </p:spPr>
        <p:txBody>
          <a:bodyPr anchor="b"/>
          <a:lstStyle/>
          <a:p>
            <a:pPr algn="ctr" defTabSz="904875" eaLnBrk="1" hangingPunct="1"/>
            <a:r>
              <a:rPr lang="ru-RU" sz="2400" b="1">
                <a:latin typeface="Arial" panose="020B0604020202020204" pitchFamily="34" charset="0"/>
              </a:rPr>
              <a:t>Сколько лет надо прожить в Испании для прошения паспорта гражданина Испании?</a:t>
            </a:r>
            <a:endParaRPr lang="ru-RU" sz="2400"/>
          </a:p>
        </p:txBody>
      </p:sp>
      <p:sp>
        <p:nvSpPr>
          <p:cNvPr id="28675" name="Более 3 лет созревали…"/>
          <p:cNvSpPr>
            <a:spLocks noGrp="1"/>
          </p:cNvSpPr>
          <p:nvPr>
            <p:ph type="subTitle" idx="4294967295"/>
          </p:nvPr>
        </p:nvSpPr>
        <p:spPr>
          <a:xfrm>
            <a:off x="250825" y="3217863"/>
            <a:ext cx="8642350" cy="709612"/>
          </a:xfrm>
        </p:spPr>
        <p:txBody>
          <a:bodyPr/>
          <a:lstStyle/>
          <a:p>
            <a:pPr marL="0" indent="0" algn="ctr">
              <a:spcBef>
                <a:spcPct val="0"/>
              </a:spcBef>
              <a:buFont typeface="Arial" panose="020B0604020202020204" pitchFamily="34" charset="0"/>
              <a:buNone/>
            </a:pPr>
            <a:r>
              <a:rPr lang="ru-RU" sz="2000">
                <a:latin typeface="Arial" panose="020B0604020202020204" pitchFamily="34" charset="0"/>
              </a:rPr>
              <a:t>Гражданство Испании на базе ВНЖ можно запросить после 10 лет законного проживания в государстве.</a:t>
            </a:r>
          </a:p>
        </p:txBody>
      </p:sp>
    </p:spTree>
    <p:extLst>
      <p:ext uri="{BB962C8B-B14F-4D97-AF65-F5344CB8AC3E}">
        <p14:creationId xmlns:p14="http://schemas.microsoft.com/office/powerpoint/2010/main" val="567113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Решение"/>
          <p:cNvSpPr>
            <a:spLocks noGrp="1"/>
          </p:cNvSpPr>
          <p:nvPr>
            <p:ph type="ctrTitle" idx="4294967295"/>
          </p:nvPr>
        </p:nvSpPr>
        <p:spPr>
          <a:xfrm>
            <a:off x="250825" y="1933575"/>
            <a:ext cx="8642350" cy="1084263"/>
          </a:xfrm>
        </p:spPr>
        <p:txBody>
          <a:bodyPr anchor="b"/>
          <a:lstStyle/>
          <a:p>
            <a:pPr algn="ctr" defTabSz="904875" eaLnBrk="1" hangingPunct="1"/>
            <a:r>
              <a:rPr lang="ru-RU" sz="2400" b="1">
                <a:latin typeface="Arial" panose="020B0604020202020204" pitchFamily="34" charset="0"/>
              </a:rPr>
              <a:t>Есть ли минимальное обязательное время, которое надо находиться в Испании, владея ВНЖ без права на работу?</a:t>
            </a:r>
            <a:endParaRPr lang="ru-RU" sz="2400"/>
          </a:p>
        </p:txBody>
      </p:sp>
      <p:sp>
        <p:nvSpPr>
          <p:cNvPr id="29699" name="Более 3 лет созревали…"/>
          <p:cNvSpPr>
            <a:spLocks noGrp="1"/>
          </p:cNvSpPr>
          <p:nvPr>
            <p:ph type="subTitle" idx="4294967295"/>
          </p:nvPr>
        </p:nvSpPr>
        <p:spPr>
          <a:xfrm>
            <a:off x="250825" y="3217863"/>
            <a:ext cx="8642350" cy="1147762"/>
          </a:xfrm>
        </p:spPr>
        <p:txBody>
          <a:bodyPr/>
          <a:lstStyle/>
          <a:p>
            <a:pPr marL="0" indent="0">
              <a:spcBef>
                <a:spcPct val="0"/>
              </a:spcBef>
              <a:buFont typeface="Arial" panose="020B0604020202020204" pitchFamily="34" charset="0"/>
              <a:buNone/>
            </a:pPr>
            <a:r>
              <a:rPr lang="ru-RU" sz="2000">
                <a:latin typeface="Arial" panose="020B0604020202020204" pitchFamily="34" charset="0"/>
              </a:rPr>
              <a:t>Да. По требованию законодательства лица, имеющие ВНЖ без права на работу, обязаны проживать в пределах границ государства больше 183 календарных дней в каждом году. Нарушение данного требования может сказаться на продлении ВНЖ.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Решение"/>
          <p:cNvSpPr>
            <a:spLocks noGrp="1"/>
          </p:cNvSpPr>
          <p:nvPr>
            <p:ph type="ctrTitle" idx="4294967295"/>
          </p:nvPr>
        </p:nvSpPr>
        <p:spPr>
          <a:xfrm>
            <a:off x="250825" y="2082800"/>
            <a:ext cx="8642350" cy="1020763"/>
          </a:xfrm>
        </p:spPr>
        <p:txBody>
          <a:bodyPr anchor="b"/>
          <a:lstStyle/>
          <a:p>
            <a:pPr algn="ctr" defTabSz="904875" eaLnBrk="1" hangingPunct="1"/>
            <a:r>
              <a:rPr lang="ru-RU" sz="2400" b="1">
                <a:latin typeface="Arial" panose="020B0604020202020204" pitchFamily="34" charset="0"/>
              </a:rPr>
              <a:t>При указании одновременно двух основных покупателей недвижимости, смогут ли оба претендовать на ВНЖ без права на работу?</a:t>
            </a:r>
            <a:endParaRPr lang="ru-RU" sz="2400"/>
          </a:p>
        </p:txBody>
      </p:sp>
      <p:sp>
        <p:nvSpPr>
          <p:cNvPr id="30723" name="Более 3 лет созревали…"/>
          <p:cNvSpPr>
            <a:spLocks noGrp="1"/>
          </p:cNvSpPr>
          <p:nvPr>
            <p:ph type="subTitle" idx="4294967295"/>
          </p:nvPr>
        </p:nvSpPr>
        <p:spPr>
          <a:xfrm>
            <a:off x="250825" y="3406775"/>
            <a:ext cx="8642350" cy="1317625"/>
          </a:xfrm>
        </p:spPr>
        <p:txBody>
          <a:bodyPr/>
          <a:lstStyle/>
          <a:p>
            <a:pPr marL="0" indent="0" algn="ctr" eaLnBrk="1" hangingPunct="1">
              <a:spcBef>
                <a:spcPct val="0"/>
              </a:spcBef>
              <a:buFont typeface="Arial" panose="020B0604020202020204" pitchFamily="34" charset="0"/>
              <a:buNone/>
            </a:pPr>
            <a:r>
              <a:rPr lang="ru-RU" sz="2000">
                <a:latin typeface="Arial" panose="020B0604020202020204" pitchFamily="34" charset="0"/>
              </a:rPr>
              <a:t>Да. </a:t>
            </a:r>
          </a:p>
          <a:p>
            <a:pPr marL="0" indent="0" algn="ctr" eaLnBrk="1" hangingPunct="1">
              <a:spcBef>
                <a:spcPct val="0"/>
              </a:spcBef>
              <a:buFont typeface="Arial" panose="020B0604020202020204" pitchFamily="34" charset="0"/>
              <a:buNone/>
            </a:pPr>
            <a:r>
              <a:rPr lang="ru-RU" sz="2000">
                <a:latin typeface="Arial" panose="020B0604020202020204" pitchFamily="34" charset="0"/>
              </a:rPr>
              <a:t>Оба покупателя, записанные в эскритуре (купчей) на недвижимость, имеют право подать документы на ВНЖ без права работы, а также члены их семей и лица на иждивении.</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Решение"/>
          <p:cNvSpPr>
            <a:spLocks noGrp="1"/>
          </p:cNvSpPr>
          <p:nvPr>
            <p:ph type="ctrTitle" idx="4294967295"/>
          </p:nvPr>
        </p:nvSpPr>
        <p:spPr>
          <a:xfrm>
            <a:off x="250825" y="1930400"/>
            <a:ext cx="8642350" cy="466725"/>
          </a:xfrm>
        </p:spPr>
        <p:txBody>
          <a:bodyPr anchor="b"/>
          <a:lstStyle/>
          <a:p>
            <a:pPr algn="ctr" defTabSz="904875" eaLnBrk="1" hangingPunct="1"/>
            <a:r>
              <a:rPr lang="ru-RU" sz="2400" b="1">
                <a:latin typeface="Arial" panose="020B0604020202020204" pitchFamily="34" charset="0"/>
              </a:rPr>
              <a:t>Где продлевается ВНЖ?</a:t>
            </a:r>
            <a:endParaRPr lang="ru-RU" sz="2400"/>
          </a:p>
        </p:txBody>
      </p:sp>
      <p:sp>
        <p:nvSpPr>
          <p:cNvPr id="31747" name="Более 3 лет созревали…"/>
          <p:cNvSpPr>
            <a:spLocks noGrp="1"/>
          </p:cNvSpPr>
          <p:nvPr>
            <p:ph type="subTitle" idx="4294967295"/>
          </p:nvPr>
        </p:nvSpPr>
        <p:spPr>
          <a:xfrm>
            <a:off x="250825" y="2576513"/>
            <a:ext cx="8642350" cy="2386012"/>
          </a:xfrm>
        </p:spPr>
        <p:txBody>
          <a:bodyPr/>
          <a:lstStyle/>
          <a:p>
            <a:pPr marL="0" indent="0">
              <a:spcBef>
                <a:spcPct val="0"/>
              </a:spcBef>
              <a:buFont typeface="Arial" panose="020B0604020202020204" pitchFamily="34" charset="0"/>
              <a:buNone/>
            </a:pPr>
            <a:r>
              <a:rPr lang="ru-RU" sz="2000">
                <a:latin typeface="Arial" panose="020B0604020202020204" pitchFamily="34" charset="0"/>
              </a:rPr>
              <a:t>Продление происходит ТОЛЬКО в Испании, без выезда из страны, в специальном офисе иностранцев (La Oficina de la Extranjeria).</a:t>
            </a:r>
          </a:p>
          <a:p>
            <a:pPr marL="0" indent="0">
              <a:spcBef>
                <a:spcPct val="0"/>
              </a:spcBef>
              <a:buFont typeface="Arial" panose="020B0604020202020204" pitchFamily="34" charset="0"/>
              <a:buNone/>
            </a:pPr>
            <a:endParaRPr lang="ru-RU" sz="2000">
              <a:latin typeface="Arial" panose="020B0604020202020204" pitchFamily="34" charset="0"/>
            </a:endParaRPr>
          </a:p>
          <a:p>
            <a:pPr marL="0" indent="0">
              <a:spcBef>
                <a:spcPct val="0"/>
              </a:spcBef>
              <a:buFont typeface="Arial" panose="020B0604020202020204" pitchFamily="34" charset="0"/>
              <a:buNone/>
            </a:pPr>
            <a:r>
              <a:rPr lang="ru-RU" sz="2000">
                <a:latin typeface="Arial" panose="020B0604020202020204" pitchFamily="34" charset="0"/>
              </a:rPr>
              <a:t>Важным основанием для продления является факт нахождения в Испании больше 183 календарных дней в году, плюс подтвержденные доходы, полученные в Испании или за границей, и/или же имеющиеся денежные средства на испанском банковском счету.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Как будет проходить Конференция"/>
          <p:cNvSpPr>
            <a:spLocks noGrp="1"/>
          </p:cNvSpPr>
          <p:nvPr>
            <p:ph type="title" idx="4294967295"/>
          </p:nvPr>
        </p:nvSpPr>
        <p:spPr>
          <a:xfrm>
            <a:off x="250825" y="1700213"/>
            <a:ext cx="8642350" cy="576262"/>
          </a:xfrm>
        </p:spPr>
        <p:txBody>
          <a:bodyPr/>
          <a:lstStyle/>
          <a:p>
            <a:pPr algn="ctr" defTabSz="593725" eaLnBrk="1" hangingPunct="1"/>
            <a:r>
              <a:rPr lang="ru-RU" sz="2400" b="1">
                <a:latin typeface="Arial" panose="020B0604020202020204" pitchFamily="34" charset="0"/>
              </a:rPr>
              <a:t>Елена Кофейникова</a:t>
            </a:r>
          </a:p>
        </p:txBody>
      </p:sp>
      <p:sp>
        <p:nvSpPr>
          <p:cNvPr id="15363" name="5 спикеров ( расписание в группе ВК)…"/>
          <p:cNvSpPr>
            <a:spLocks noGrp="1"/>
          </p:cNvSpPr>
          <p:nvPr>
            <p:ph type="body" idx="4294967295"/>
          </p:nvPr>
        </p:nvSpPr>
        <p:spPr>
          <a:xfrm>
            <a:off x="250825" y="2492375"/>
            <a:ext cx="8640763" cy="2736850"/>
          </a:xfrm>
        </p:spPr>
        <p:txBody>
          <a:bodyPr/>
          <a:lstStyle/>
          <a:p>
            <a:pPr eaLnBrk="1" hangingPunct="1">
              <a:buFont typeface="Wingdings" panose="05000000000000000000" pitchFamily="2" charset="2"/>
              <a:buChar char="ü"/>
            </a:pPr>
            <a:r>
              <a:rPr lang="ru-RU" sz="2000">
                <a:solidFill>
                  <a:srgbClr val="000000"/>
                </a:solidFill>
                <a:latin typeface="Arial" panose="020B0604020202020204" pitchFamily="34" charset="0"/>
              </a:rPr>
              <a:t>Эксперт по продаже, строительству и инвестициям в недвижимость в Испании и Англии</a:t>
            </a:r>
          </a:p>
          <a:p>
            <a:pPr eaLnBrk="1" hangingPunct="1">
              <a:buFont typeface="Wingdings" panose="05000000000000000000" pitchFamily="2" charset="2"/>
              <a:buChar char="ü"/>
            </a:pPr>
            <a:r>
              <a:rPr lang="ru-RU" sz="2000">
                <a:solidFill>
                  <a:srgbClr val="000000"/>
                </a:solidFill>
                <a:latin typeface="Arial" panose="020B0604020202020204" pitchFamily="34" charset="0"/>
              </a:rPr>
              <a:t>Директор компании по продаже недвижимости и инвестиций в Испании </a:t>
            </a:r>
            <a:r>
              <a:rPr lang="en-GB" sz="2000">
                <a:solidFill>
                  <a:srgbClr val="000000"/>
                </a:solidFill>
                <a:latin typeface="Arial" panose="020B0604020202020204" pitchFamily="34" charset="0"/>
              </a:rPr>
              <a:t>SpainLuxInvest</a:t>
            </a:r>
          </a:p>
          <a:p>
            <a:pPr eaLnBrk="1" hangingPunct="1">
              <a:buFont typeface="Wingdings" panose="05000000000000000000" pitchFamily="2" charset="2"/>
              <a:buChar char="ü"/>
            </a:pPr>
            <a:r>
              <a:rPr lang="ru-RU" sz="2000">
                <a:solidFill>
                  <a:srgbClr val="000000"/>
                </a:solidFill>
                <a:latin typeface="Arial" panose="020B0604020202020204" pitchFamily="34" charset="0"/>
              </a:rPr>
              <a:t>Президент международного портала элитной недвижимости </a:t>
            </a:r>
            <a:r>
              <a:rPr lang="en-GB" sz="2000">
                <a:solidFill>
                  <a:srgbClr val="000000"/>
                </a:solidFill>
                <a:latin typeface="Arial" panose="020B0604020202020204" pitchFamily="34" charset="0"/>
              </a:rPr>
              <a:t>LuxInvest</a:t>
            </a:r>
          </a:p>
          <a:p>
            <a:pPr algn="ctr" eaLnBrk="1" hangingPunct="1">
              <a:buFont typeface="Wingdings" panose="05000000000000000000" pitchFamily="2" charset="2"/>
              <a:buNone/>
            </a:pPr>
            <a:r>
              <a:rPr lang="ru-RU" sz="2000">
                <a:latin typeface="Arial" panose="020B0604020202020204" pitchFamily="34" charset="0"/>
              </a:rPr>
              <a:t>Тел</a:t>
            </a:r>
            <a:r>
              <a:rPr lang="en-GB" sz="2000">
                <a:latin typeface="Arial" panose="020B0604020202020204" pitchFamily="34" charset="0"/>
              </a:rPr>
              <a:t>, Viber, WhatsApp, Telegram: </a:t>
            </a:r>
            <a:r>
              <a:rPr lang="en-GB" sz="2000">
                <a:latin typeface="Arial" panose="020B0604020202020204" pitchFamily="34" charset="0"/>
                <a:hlinkClick r:id="rId3"/>
              </a:rPr>
              <a:t>+ (34) 618 685 551</a:t>
            </a:r>
            <a:r>
              <a:rPr lang="ru-RU" sz="2000">
                <a:latin typeface="Arial" panose="020B0604020202020204" pitchFamily="34" charset="0"/>
              </a:rPr>
              <a:t> </a:t>
            </a:r>
            <a:r>
              <a:rPr lang="en-GB" sz="2000">
                <a:latin typeface="Arial" panose="020B0604020202020204" pitchFamily="34" charset="0"/>
                <a:hlinkClick r:id="rId4"/>
              </a:rPr>
              <a:t>spainluxinvest@gmail.com</a:t>
            </a:r>
            <a:endParaRPr lang="ru-RU" sz="200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Решение"/>
          <p:cNvSpPr>
            <a:spLocks noGrp="1"/>
          </p:cNvSpPr>
          <p:nvPr>
            <p:ph type="ctrTitle" idx="4294967295"/>
          </p:nvPr>
        </p:nvSpPr>
        <p:spPr>
          <a:xfrm>
            <a:off x="250825" y="1360488"/>
            <a:ext cx="8642350" cy="622300"/>
          </a:xfrm>
        </p:spPr>
        <p:txBody>
          <a:bodyPr anchor="b"/>
          <a:lstStyle/>
          <a:p>
            <a:pPr algn="ctr" defTabSz="904875" eaLnBrk="1" hangingPunct="1"/>
            <a:r>
              <a:rPr lang="ru-RU" sz="2000" b="1">
                <a:latin typeface="Arial" panose="020B0604020202020204" pitchFamily="34" charset="0"/>
              </a:rPr>
              <a:t>Различия </a:t>
            </a:r>
            <a:br>
              <a:rPr lang="ru-RU" sz="2000" b="1">
                <a:latin typeface="Arial" panose="020B0604020202020204" pitchFamily="34" charset="0"/>
              </a:rPr>
            </a:br>
            <a:r>
              <a:rPr lang="ru-RU" sz="2000" b="1">
                <a:latin typeface="Arial" panose="020B0604020202020204" pitchFamily="34" charset="0"/>
              </a:rPr>
              <a:t> Золотой Визы инвестора и ВНЖ без права на работу </a:t>
            </a:r>
          </a:p>
        </p:txBody>
      </p:sp>
      <p:graphicFrame>
        <p:nvGraphicFramePr>
          <p:cNvPr id="30758" name="Group 38"/>
          <p:cNvGraphicFramePr>
            <a:graphicFrameLocks noGrp="1"/>
          </p:cNvGraphicFramePr>
          <p:nvPr/>
        </p:nvGraphicFramePr>
        <p:xfrm>
          <a:off x="250825" y="2063750"/>
          <a:ext cx="8642350" cy="3384869"/>
        </p:xfrm>
        <a:graphic>
          <a:graphicData uri="http://schemas.openxmlformats.org/drawingml/2006/table">
            <a:tbl>
              <a:tblPr/>
              <a:tblGrid>
                <a:gridCol w="4322763">
                  <a:extLst>
                    <a:ext uri="{9D8B030D-6E8A-4147-A177-3AD203B41FA5}">
                      <a16:colId xmlns:a16="http://schemas.microsoft.com/office/drawing/2014/main" val="20000"/>
                    </a:ext>
                  </a:extLst>
                </a:gridCol>
                <a:gridCol w="4319587">
                  <a:extLst>
                    <a:ext uri="{9D8B030D-6E8A-4147-A177-3AD203B41FA5}">
                      <a16:colId xmlns:a16="http://schemas.microsoft.com/office/drawing/2014/main" val="20001"/>
                    </a:ext>
                  </a:extLst>
                </a:gridCol>
              </a:tblGrid>
              <a:tr h="212725">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1" i="0" u="none" strike="noStrike" cap="none" normalizeH="0" baseline="0">
                          <a:ln>
                            <a:noFill/>
                          </a:ln>
                          <a:solidFill>
                            <a:schemeClr val="tx1"/>
                          </a:solidFill>
                          <a:effectLst/>
                          <a:latin typeface="Arial" panose="020B0604020202020204" pitchFamily="34" charset="0"/>
                          <a:cs typeface="Arial" panose="020B0604020202020204" pitchFamily="34" charset="0"/>
                        </a:rPr>
                        <a:t>Золотая Виза инвестора </a:t>
                      </a:r>
                      <a:endPar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1" i="0" u="none" strike="noStrike" cap="none" normalizeH="0" baseline="0">
                          <a:ln>
                            <a:noFill/>
                          </a:ln>
                          <a:solidFill>
                            <a:schemeClr val="tx1"/>
                          </a:solidFill>
                          <a:effectLst/>
                          <a:latin typeface="Arial" panose="020B0604020202020204" pitchFamily="34" charset="0"/>
                          <a:cs typeface="Arial" panose="020B0604020202020204" pitchFamily="34" charset="0"/>
                        </a:rPr>
                        <a:t>ВНЖ без права на работу </a:t>
                      </a:r>
                      <a:r>
                        <a:rPr kumimoji="0" 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(NO LUCRATIVA)</a:t>
                      </a:r>
                      <a:endPar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6850">
                <a:tc gridSpan="2">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Основание</a:t>
                      </a:r>
                      <a:endPar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1"/>
                  </a:ext>
                </a:extLst>
              </a:tr>
              <a:tr h="944563">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Недвижимость за 500.000€ без ипотеки</a:t>
                      </a:r>
                    </a:p>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Гособлигации на сумму от 2.000.000€</a:t>
                      </a:r>
                    </a:p>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Вклад в местный банк от 1.000.000€</a:t>
                      </a:r>
                    </a:p>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Бизнес-проект в Испании с рабочими местами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Покупка или долгосрочная аренда недвижимости по любой цене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5900">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Момент подачи заявления</a:t>
                      </a: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3"/>
                  </a:ext>
                </a:extLst>
              </a:tr>
              <a:tr h="436563">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Возможно после резервации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После подписания купчей – </a:t>
                      </a:r>
                      <a:r>
                        <a:rPr kumimoji="0" 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Escritura</a:t>
                      </a: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 или подписания договора долгосрочной аренды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2263">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Заявители</a:t>
                      </a: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5"/>
                  </a:ext>
                </a:extLst>
              </a:tr>
              <a:tr h="792163">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Инвестор, члены его семьи и лица на иждивении, включая совершеннолетних детей при выполнении ими определенных условий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Покупатели/арендаторы, записанные в купчей/договоре аренды, их несовершеннолетние дети и лица на иждивении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aphicFrame>
        <p:nvGraphicFramePr>
          <p:cNvPr id="33808" name="Group 16"/>
          <p:cNvGraphicFramePr>
            <a:graphicFrameLocks noGrp="1"/>
          </p:cNvGraphicFramePr>
          <p:nvPr/>
        </p:nvGraphicFramePr>
        <p:xfrm>
          <a:off x="250825" y="2025650"/>
          <a:ext cx="8642349" cy="3989007"/>
        </p:xfrm>
        <a:graphic>
          <a:graphicData uri="http://schemas.openxmlformats.org/drawingml/2006/table">
            <a:tbl>
              <a:tblPr/>
              <a:tblGrid>
                <a:gridCol w="2520975">
                  <a:extLst>
                    <a:ext uri="{9D8B030D-6E8A-4147-A177-3AD203B41FA5}">
                      <a16:colId xmlns:a16="http://schemas.microsoft.com/office/drawing/2014/main" val="20000"/>
                    </a:ext>
                  </a:extLst>
                </a:gridCol>
                <a:gridCol w="6121374">
                  <a:extLst>
                    <a:ext uri="{9D8B030D-6E8A-4147-A177-3AD203B41FA5}">
                      <a16:colId xmlns:a16="http://schemas.microsoft.com/office/drawing/2014/main" val="20001"/>
                    </a:ext>
                  </a:extLst>
                </a:gridCol>
              </a:tblGrid>
              <a:tr h="322263">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Золотая Виза инвестора</a:t>
                      </a:r>
                      <a:endParaRPr kumimoji="0" lang="ru-RU"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ВНЖ без права на работу </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(NO LUCRATIVA</a:t>
                      </a:r>
                      <a:r>
                        <a:rPr kumimoji="0" lang="ru-RU"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ru-RU"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7813">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Подтверждающие документы к заявлению</a:t>
                      </a:r>
                      <a:r>
                        <a:rPr kumimoji="0" lang="ru-RU"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1"/>
                  </a:ext>
                </a:extLst>
              </a:tr>
              <a:tr h="2165350">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Документы, подтверждающие инвестиции, медицинская страховка, выписка из испанского банка о наличии на счету достаточной суммы денег, </a:t>
                      </a:r>
                      <a:r>
                        <a:rPr lang="ru-RU" sz="1200" dirty="0">
                          <a:solidFill>
                            <a:schemeClr val="tx1"/>
                          </a:solidFill>
                          <a:latin typeface="Arial" panose="020B0604020202020204" pitchFamily="34" charset="0"/>
                        </a:rPr>
                        <a:t>паспорт основного гражданства, налоговый номер в стране текущей резиденции, загранпаспорт, свидетельство о браке, свидетельство о рождении ребенка, </a:t>
                      </a:r>
                      <a:r>
                        <a:rPr kumimoji="0" lang="ru-RU"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справка о несудимости с апостилем, выданная МВД, прописка в приобретённой недвижимости (</a:t>
                      </a:r>
                      <a:r>
                        <a:rPr kumimoji="0" lang="ru-RU"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прописка на начальном этапе не нужна, но будет нужна для процедуры оформления резидентской карточки уже в Испании)</a:t>
                      </a:r>
                      <a:endParaRPr kumimoji="0" lang="ru-RU"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lang="en-US" sz="1200" dirty="0">
                          <a:latin typeface="Arial" panose="020B0604020202020204" pitchFamily="34" charset="0"/>
                        </a:rPr>
                        <a:t>Nota Simple (</a:t>
                      </a:r>
                      <a:r>
                        <a:rPr lang="ru-RU" sz="1200" dirty="0">
                          <a:latin typeface="Arial" panose="020B0604020202020204" pitchFamily="34" charset="0"/>
                        </a:rPr>
                        <a:t>выписка из реестра собственности</a:t>
                      </a:r>
                      <a:r>
                        <a:rPr lang="es-ES" sz="1200" dirty="0">
                          <a:latin typeface="Arial" panose="020B0604020202020204" pitchFamily="34" charset="0"/>
                        </a:rPr>
                        <a:t>), Escritura</a:t>
                      </a:r>
                      <a:r>
                        <a:rPr lang="ru-RU" sz="1200" dirty="0">
                          <a:latin typeface="Arial" panose="020B0604020202020204" pitchFamily="34" charset="0"/>
                        </a:rPr>
                        <a:t> (купчая) или договор аренды сроком на 12 месяцев с подтверждением оплаты за весь год; трудовой договор; справка о доходах за последние 3 года (из Испании - </a:t>
                      </a:r>
                      <a:r>
                        <a:rPr lang="es-ES" sz="1200" dirty="0">
                          <a:latin typeface="Arial" panose="020B0604020202020204" pitchFamily="34" charset="0"/>
                        </a:rPr>
                        <a:t>nomina, </a:t>
                      </a:r>
                      <a:r>
                        <a:rPr lang="ru-RU" sz="1200" dirty="0">
                          <a:latin typeface="Arial" panose="020B0604020202020204" pitchFamily="34" charset="0"/>
                        </a:rPr>
                        <a:t>из Украины – </a:t>
                      </a:r>
                      <a:r>
                        <a:rPr lang="ru-RU" sz="1200" dirty="0" err="1">
                          <a:latin typeface="Arial" panose="020B0604020202020204" pitchFamily="34" charset="0"/>
                        </a:rPr>
                        <a:t>дов</a:t>
                      </a:r>
                      <a:r>
                        <a:rPr lang="es-ES" sz="1200" dirty="0">
                          <a:latin typeface="Arial" panose="020B0604020202020204" pitchFamily="34" charset="0"/>
                        </a:rPr>
                        <a:t>i</a:t>
                      </a:r>
                      <a:r>
                        <a:rPr lang="ru-RU" sz="1200" dirty="0" err="1">
                          <a:latin typeface="Arial" panose="020B0604020202020204" pitchFamily="34" charset="0"/>
                        </a:rPr>
                        <a:t>дка</a:t>
                      </a:r>
                      <a:r>
                        <a:rPr lang="ru-RU" sz="1200" dirty="0">
                          <a:latin typeface="Arial" panose="020B0604020202020204" pitchFamily="34" charset="0"/>
                        </a:rPr>
                        <a:t> про доходи, из РФ – 2НДФЛ, из других стран – справка о доходах по форме, утвержденной в стране); справка с места работы, подтверждающая возможность работать удаленно; банковская выписка о выплатах заработной платы за последние 12 месяцев; декларации о доходах и оплаченных налогах, свидетельство о регистрации, банковская выписка о движении денежных средств по всем счётам за последние 12 месяцев (если это собственная компания или предпринимательство); справка о несудимости с апостилем, выданная МВД; справка об отсутствии налоговой задолженности; медицинская справка о состоянии здоровья; медицинская страховка; контракт об открытии расчётного счёта в испанском банке; выписка о движении денег по счёту в испанском банке за период не менее 3 месяцев с указанием остатка; выписка из испанского банка о наличии требуемой суммы на счету; испанская прописка (на начальном этапе не нужна, но будет нужна для процедуры оформления резидентской карточки уже в Испании); копия паспорта основного гражданства, налоговый номер в стране текущей резиденции, копия загранпаспорта, копия свидетельства о браке, копия свидетельства о рождении ребенка; 2 фотографии размером 3,5 Х 4,5 (минимум 80% лица); анкета с указанием всех данных</a:t>
                      </a:r>
                      <a:endParaRPr kumimoji="0" lang="ru-RU"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aphicFrame>
        <p:nvGraphicFramePr>
          <p:cNvPr id="32816" name="Group 48"/>
          <p:cNvGraphicFramePr>
            <a:graphicFrameLocks noGrp="1"/>
          </p:cNvGraphicFramePr>
          <p:nvPr/>
        </p:nvGraphicFramePr>
        <p:xfrm>
          <a:off x="250825" y="1773238"/>
          <a:ext cx="8642350" cy="3771647"/>
        </p:xfrm>
        <a:graphic>
          <a:graphicData uri="http://schemas.openxmlformats.org/drawingml/2006/table">
            <a:tbl>
              <a:tblPr/>
              <a:tblGrid>
                <a:gridCol w="3244850">
                  <a:extLst>
                    <a:ext uri="{9D8B030D-6E8A-4147-A177-3AD203B41FA5}">
                      <a16:colId xmlns:a16="http://schemas.microsoft.com/office/drawing/2014/main" val="20000"/>
                    </a:ext>
                  </a:extLst>
                </a:gridCol>
                <a:gridCol w="5397500">
                  <a:extLst>
                    <a:ext uri="{9D8B030D-6E8A-4147-A177-3AD203B41FA5}">
                      <a16:colId xmlns:a16="http://schemas.microsoft.com/office/drawing/2014/main" val="20001"/>
                    </a:ext>
                  </a:extLst>
                </a:gridCol>
              </a:tblGrid>
              <a:tr h="269875">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1" i="0" u="none" strike="noStrike" cap="none" normalizeH="0" baseline="0">
                          <a:ln>
                            <a:noFill/>
                          </a:ln>
                          <a:solidFill>
                            <a:schemeClr val="tx1"/>
                          </a:solidFill>
                          <a:effectLst/>
                          <a:latin typeface="Arial" panose="020B0604020202020204" pitchFamily="34" charset="0"/>
                          <a:cs typeface="Arial" panose="020B0604020202020204" pitchFamily="34" charset="0"/>
                        </a:rPr>
                        <a:t>Золотая Виза инвестора</a:t>
                      </a:r>
                      <a:endPar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ru-RU" sz="1400" b="1" i="0" u="none" strike="noStrike" cap="none" normalizeH="0" baseline="0">
                          <a:ln>
                            <a:noFill/>
                          </a:ln>
                          <a:solidFill>
                            <a:schemeClr val="tx1"/>
                          </a:solidFill>
                          <a:effectLst/>
                          <a:latin typeface="Arial" panose="020B0604020202020204" pitchFamily="34" charset="0"/>
                          <a:cs typeface="Arial" panose="020B0604020202020204" pitchFamily="34" charset="0"/>
                        </a:rPr>
                        <a:t>ВНЖ без права на работу </a:t>
                      </a:r>
                      <a:r>
                        <a:rPr kumimoji="0" 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(NO LUCRATIVA</a:t>
                      </a:r>
                      <a:r>
                        <a:rPr kumimoji="0" lang="ru-RU" sz="1400" b="1" i="0" u="none" strike="noStrike" cap="none" normalizeH="0" baseline="0">
                          <a:ln>
                            <a:noFill/>
                          </a:ln>
                          <a:solidFill>
                            <a:schemeClr val="tx1"/>
                          </a:solidFill>
                          <a:effectLst/>
                          <a:latin typeface="Arial" panose="020B0604020202020204" pitchFamily="34" charset="0"/>
                          <a:cs typeface="Arial" panose="020B0604020202020204" pitchFamily="34" charset="0"/>
                        </a:rPr>
                        <a:t>)</a:t>
                      </a:r>
                      <a:endParaRPr kumimoji="0" lang="ru-RU" sz="1400" b="0" i="0" u="none" strike="noStrike" cap="none" normalizeH="0" baseline="0">
                        <a:ln>
                          <a:noFill/>
                        </a:ln>
                        <a:solidFill>
                          <a:schemeClr val="tx1"/>
                        </a:solidFill>
                        <a:effectLst/>
                        <a:latin typeface="Calibri"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8925">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Право официально работать на территории Испании</a:t>
                      </a: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1"/>
                  </a:ext>
                </a:extLst>
              </a:tr>
              <a:tr h="97313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РАЗРЕШЕНО ИЗНАЧАЛЬНО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300" b="0" i="0" u="none" strike="noStrike" cap="none" normalizeH="0" baseline="0">
                          <a:ln>
                            <a:noFill/>
                          </a:ln>
                          <a:solidFill>
                            <a:schemeClr val="tx1"/>
                          </a:solidFill>
                          <a:effectLst/>
                          <a:latin typeface="Arial" panose="020B0604020202020204" pitchFamily="34" charset="0"/>
                          <a:cs typeface="Arial" panose="020B0604020202020204" pitchFamily="34" charset="0"/>
                        </a:rPr>
                        <a:t>ИЗНАЧАЛЬНО НЕ РАЗРЕШЕНО. НО при первом продлении, спустя 1 год, можно поменять его на ВНЖ с правом на работу,</a:t>
                      </a:r>
                      <a:r>
                        <a:rPr kumimoji="0" lang="en-US" sz="13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r>
                        <a:rPr kumimoji="0" lang="ru-RU" sz="1300" b="0" i="0" u="none" strike="noStrike" cap="none" normalizeH="0" baseline="0">
                          <a:ln>
                            <a:noFill/>
                          </a:ln>
                          <a:solidFill>
                            <a:schemeClr val="tx1"/>
                          </a:solidFill>
                          <a:effectLst/>
                          <a:latin typeface="Arial" panose="020B0604020202020204" pitchFamily="34" charset="0"/>
                          <a:cs typeface="Arial" panose="020B0604020202020204" pitchFamily="34" charset="0"/>
                        </a:rPr>
                        <a:t>при соблюдении требований и предоставлении предварительного трудового контракта. В момент получения пятилетнего продления вида на жительство оно уже выдается с правом на работу.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925">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Срок рассмотрения документов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3"/>
                  </a:ext>
                </a:extLst>
              </a:tr>
              <a:tr h="203200">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1 – 2,5 месяца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Фактически 1-1,5 месяца (по закону 2-4 месяца)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7363">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Срок действия: в случае оформления Золотой визы - при подаче в Испании, а ВНЖ </a:t>
                      </a:r>
                      <a:r>
                        <a:rPr kumimoji="0" lang="en-US" sz="1400" b="0" i="1" u="none" strike="noStrike" cap="none" normalizeH="0" baseline="0">
                          <a:ln>
                            <a:noFill/>
                          </a:ln>
                          <a:solidFill>
                            <a:schemeClr val="tx1"/>
                          </a:solidFill>
                          <a:effectLst/>
                          <a:latin typeface="Arial" panose="020B0604020202020204" pitchFamily="34" charset="0"/>
                          <a:cs typeface="Arial" panose="020B0604020202020204" pitchFamily="34" charset="0"/>
                        </a:rPr>
                        <a:t>NO LUCRATIVA </a:t>
                      </a: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 подаётся в консульстве или посольстве в стране резиденции или гражданства</a:t>
                      </a:r>
                      <a:endParaRPr kumimoji="0" lang="ru-RU" sz="2400" b="0" i="1"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5"/>
                  </a:ext>
                </a:extLst>
              </a:tr>
              <a:tr h="43973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ВНЖ Инвестора выдаётся на 3 года</a:t>
                      </a:r>
                      <a:endParaRPr kumimoji="0" lang="ru-RU" sz="1400" b="1" i="0" u="none" strike="noStrike" cap="none" normalizeH="0" baseline="0">
                        <a:ln>
                          <a:noFill/>
                        </a:ln>
                        <a:solidFill>
                          <a:srgbClr val="FF3300"/>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Виза </a:t>
                      </a:r>
                      <a:r>
                        <a:rPr kumimoji="0" 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D</a:t>
                      </a: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 переходящая в ВНЖ без права на работу, выдаётся на </a:t>
                      </a:r>
                      <a:r>
                        <a:rPr kumimoji="0" 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1 </a:t>
                      </a: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год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2413">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Срок действия первичного ВНЖ</a:t>
                      </a:r>
                      <a:endParaRPr kumimoji="0" lang="ru-RU" sz="1400" b="1" i="1" u="none" strike="noStrike" cap="none" normalizeH="0" baseline="0">
                        <a:ln>
                          <a:noFill/>
                        </a:ln>
                        <a:solidFill>
                          <a:srgbClr val="FF3300"/>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7"/>
                  </a:ext>
                </a:extLst>
              </a:tr>
              <a:tr h="37623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3 года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1 год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aphicFrame>
        <p:nvGraphicFramePr>
          <p:cNvPr id="35900" name="Group 60"/>
          <p:cNvGraphicFramePr>
            <a:graphicFrameLocks noGrp="1"/>
          </p:cNvGraphicFramePr>
          <p:nvPr/>
        </p:nvGraphicFramePr>
        <p:xfrm>
          <a:off x="250825" y="1989138"/>
          <a:ext cx="8642350" cy="3618423"/>
        </p:xfrm>
        <a:graphic>
          <a:graphicData uri="http://schemas.openxmlformats.org/drawingml/2006/table">
            <a:tbl>
              <a:tblPr/>
              <a:tblGrid>
                <a:gridCol w="4608513">
                  <a:extLst>
                    <a:ext uri="{9D8B030D-6E8A-4147-A177-3AD203B41FA5}">
                      <a16:colId xmlns:a16="http://schemas.microsoft.com/office/drawing/2014/main" val="20000"/>
                    </a:ext>
                  </a:extLst>
                </a:gridCol>
                <a:gridCol w="4033837">
                  <a:extLst>
                    <a:ext uri="{9D8B030D-6E8A-4147-A177-3AD203B41FA5}">
                      <a16:colId xmlns:a16="http://schemas.microsoft.com/office/drawing/2014/main" val="20001"/>
                    </a:ext>
                  </a:extLst>
                </a:gridCol>
              </a:tblGrid>
              <a:tr h="30003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1" i="0" u="none" strike="noStrike" cap="none" normalizeH="0" baseline="0">
                          <a:ln>
                            <a:noFill/>
                          </a:ln>
                          <a:solidFill>
                            <a:schemeClr val="tx1"/>
                          </a:solidFill>
                          <a:effectLst/>
                          <a:latin typeface="Arial" panose="020B0604020202020204" pitchFamily="34" charset="0"/>
                          <a:cs typeface="Arial" panose="020B0604020202020204" pitchFamily="34" charset="0"/>
                        </a:rPr>
                        <a:t>Золотая Виза инвестора</a:t>
                      </a:r>
                      <a:endPar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ru-RU" sz="1400" b="1" i="0" u="none" strike="noStrike" cap="none" normalizeH="0" baseline="0">
                          <a:ln>
                            <a:noFill/>
                          </a:ln>
                          <a:solidFill>
                            <a:schemeClr val="tx1"/>
                          </a:solidFill>
                          <a:effectLst/>
                          <a:latin typeface="Arial" panose="020B0604020202020204" pitchFamily="34" charset="0"/>
                          <a:cs typeface="Arial" panose="020B0604020202020204" pitchFamily="34" charset="0"/>
                        </a:rPr>
                        <a:t>ВНЖ без права на работу </a:t>
                      </a:r>
                      <a:r>
                        <a:rPr kumimoji="0" 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(NO LUCRATIVA</a:t>
                      </a:r>
                      <a:r>
                        <a:rPr kumimoji="0" lang="ru-RU" sz="1400" b="1" i="0" u="none" strike="noStrike" cap="none" normalizeH="0" baseline="0">
                          <a:ln>
                            <a:noFill/>
                          </a:ln>
                          <a:solidFill>
                            <a:schemeClr val="tx1"/>
                          </a:solidFill>
                          <a:effectLst/>
                          <a:latin typeface="Arial" panose="020B0604020202020204" pitchFamily="34" charset="0"/>
                          <a:cs typeface="Arial" panose="020B0604020202020204" pitchFamily="34" charset="0"/>
                        </a:rPr>
                        <a:t>)</a:t>
                      </a:r>
                      <a:endParaRPr kumimoji="0" lang="ru-RU" sz="1400" b="0" i="0" u="none" strike="noStrike" cap="none" normalizeH="0" baseline="0">
                        <a:ln>
                          <a:noFill/>
                        </a:ln>
                        <a:solidFill>
                          <a:schemeClr val="tx1"/>
                        </a:solidFill>
                        <a:effectLst/>
                        <a:latin typeface="Calibri"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4963">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Схема срока действия резиденции, в годах</a:t>
                      </a:r>
                      <a:endPar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1"/>
                  </a:ext>
                </a:extLst>
              </a:tr>
              <a:tr h="49688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3-2-5 (при условии первичного запроса сразу на территории Испании)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1-2-2-5</a:t>
                      </a: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ОБЯЗАТЕЛЬНЫЕ сроки пребывания в Испании</a:t>
                      </a: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3"/>
                  </a:ext>
                </a:extLst>
              </a:tr>
              <a:tr h="477838">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Требуется, как минимум, 1 поездка в течение срока действия визы или ВНЖ.</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Требуется проживать, минимально, 183 календарных дня в каждом году.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ru-RU" sz="1400" b="0" i="1" u="none" strike="noStrike" cap="none" normalizeH="0" baseline="0">
                          <a:ln>
                            <a:noFill/>
                          </a:ln>
                          <a:solidFill>
                            <a:schemeClr val="tx1"/>
                          </a:solidFill>
                          <a:effectLst/>
                          <a:latin typeface="Arial" panose="020B0604020202020204" pitchFamily="34" charset="0"/>
                          <a:cs typeface="Arial" panose="020B0604020202020204" pitchFamily="34" charset="0"/>
                        </a:rPr>
                        <a:t>Место первичной подачи заявления и пакета документов</a:t>
                      </a: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5"/>
                  </a:ext>
                </a:extLst>
              </a:tr>
              <a:tr h="625475">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lang="ru-RU" sz="1400">
                          <a:ln>
                            <a:noFill/>
                          </a:ln>
                          <a:effectLst/>
                          <a:latin typeface="Arial" panose="020B0604020202020204" pitchFamily="34" charset="0"/>
                          <a:cs typeface="Arial" panose="020B0604020202020204" pitchFamily="34" charset="0"/>
                          <a:sym typeface="+mn-ea"/>
                        </a:rPr>
                        <a:t>В Испании, в специальных органах в Мадриде или в Консульстве Испании в стране текущей резиденции или гражданства. Для осуществления трудовой деятельности необходимо на территории Испании пройти процесс замены визы инвестора, которую получали в Консульстве, на резиденцию с правом на работу</a:t>
                      </a:r>
                      <a:endPar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ru-RU" sz="1400" b="0" i="0" u="none" strike="noStrike" cap="none" normalizeH="0" baseline="0">
                          <a:ln>
                            <a:noFill/>
                          </a:ln>
                          <a:solidFill>
                            <a:schemeClr val="tx1"/>
                          </a:solidFill>
                          <a:effectLst/>
                          <a:latin typeface="Arial" panose="020B0604020202020204" pitchFamily="34" charset="0"/>
                          <a:cs typeface="Arial" panose="020B0604020202020204" pitchFamily="34" charset="0"/>
                        </a:rPr>
                        <a:t>ТОЛЬКО в Консульстве Испании в стране текущей резиденции или гражданства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6866" name="Решение"/>
          <p:cNvSpPr>
            <a:spLocks noGrp="1"/>
          </p:cNvSpPr>
          <p:nvPr>
            <p:ph type="ctrTitle" idx="4294967295"/>
          </p:nvPr>
        </p:nvSpPr>
        <p:spPr>
          <a:xfrm>
            <a:off x="250825" y="1557338"/>
            <a:ext cx="8642350" cy="706437"/>
          </a:xfrm>
        </p:spPr>
        <p:txBody>
          <a:bodyPr anchor="b"/>
          <a:lstStyle/>
          <a:p>
            <a:pPr algn="ctr" defTabSz="904875" eaLnBrk="1" hangingPunct="1"/>
            <a:r>
              <a:rPr lang="ru-RU" sz="2400" b="1">
                <a:latin typeface="Arial" panose="020B0604020202020204" pitchFamily="34" charset="0"/>
              </a:rPr>
              <a:t>Владелец ВНЖ без права на работу – это налоговый резидент?</a:t>
            </a:r>
          </a:p>
        </p:txBody>
      </p:sp>
      <p:sp>
        <p:nvSpPr>
          <p:cNvPr id="36867" name="Более 3 лет созревали…"/>
          <p:cNvSpPr>
            <a:spLocks noGrp="1"/>
          </p:cNvSpPr>
          <p:nvPr>
            <p:ph type="subTitle" idx="4294967295"/>
          </p:nvPr>
        </p:nvSpPr>
        <p:spPr>
          <a:xfrm>
            <a:off x="250825" y="2205038"/>
            <a:ext cx="8642350" cy="3527425"/>
          </a:xfrm>
        </p:spPr>
        <p:txBody>
          <a:bodyPr/>
          <a:lstStyle/>
          <a:p>
            <a:pPr marL="0" indent="0" eaLnBrk="1" hangingPunct="1">
              <a:spcBef>
                <a:spcPct val="0"/>
              </a:spcBef>
              <a:buFont typeface="Arial" panose="020B0604020202020204" pitchFamily="34" charset="0"/>
              <a:buNone/>
            </a:pPr>
            <a:r>
              <a:rPr lang="ru-RU" sz="1800">
                <a:latin typeface="Arial" panose="020B0604020202020204" pitchFamily="34" charset="0"/>
              </a:rPr>
              <a:t>В самой базовой, самой начальной, самой примитивной, в самой простой и основной формулировке закона (а именно до наложения условий, облегчающих налоговую нагрузку) налоговый резидент в какой-либо конкретной стране, в нашем случае, в Испании – это физическое лицо, находящееся в стране больше 183 календарных дней в отчетном календарном году. Когда человек становится налоговым резидентом Испании, он естественно должен соблюдать налоговое законодательство Королевства. Таким образом, получается, что собственник ВНЖ без права на работу автоматически становится налоговым резидентом, уже соблюдая нормативные требования этого вида резиденции. И как мы уже выяснили ранее - у владельцев Золотых виз или резиденции на основании инвестиций намного больше свободы действий и меньше ограничений, поэтому собственники ВНЖ инвестора могут спокойно по собственному желанию выбирать страну, где быть налоговым резидентом.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Решение"/>
          <p:cNvSpPr>
            <a:spLocks noGrp="1"/>
          </p:cNvSpPr>
          <p:nvPr>
            <p:ph type="ctrTitle" idx="4294967295"/>
          </p:nvPr>
        </p:nvSpPr>
        <p:spPr>
          <a:xfrm>
            <a:off x="250825" y="1412875"/>
            <a:ext cx="8642350" cy="358775"/>
          </a:xfrm>
        </p:spPr>
        <p:txBody>
          <a:bodyPr anchor="b"/>
          <a:lstStyle/>
          <a:p>
            <a:pPr algn="ctr" defTabSz="904875" eaLnBrk="1" hangingPunct="1"/>
            <a:r>
              <a:rPr lang="ru-RU" sz="2400" b="1">
                <a:latin typeface="Arial" panose="020B0604020202020204" pitchFamily="34" charset="0"/>
              </a:rPr>
              <a:t>Налог на прибыль</a:t>
            </a:r>
          </a:p>
        </p:txBody>
      </p:sp>
      <p:sp>
        <p:nvSpPr>
          <p:cNvPr id="37891" name="Более 3 лет созревали…"/>
          <p:cNvSpPr>
            <a:spLocks noGrp="1"/>
          </p:cNvSpPr>
          <p:nvPr>
            <p:ph type="subTitle" idx="4294967295"/>
          </p:nvPr>
        </p:nvSpPr>
        <p:spPr>
          <a:xfrm>
            <a:off x="250825" y="1844675"/>
            <a:ext cx="8642350" cy="3527425"/>
          </a:xfrm>
        </p:spPr>
        <p:txBody>
          <a:bodyPr/>
          <a:lstStyle/>
          <a:p>
            <a:pPr marL="0" indent="0">
              <a:buFont typeface="Arial" panose="020B0604020202020204" pitchFamily="34" charset="0"/>
              <a:buNone/>
            </a:pPr>
            <a:r>
              <a:rPr lang="ru-RU" sz="1800">
                <a:latin typeface="Arial" panose="020B0604020202020204" pitchFamily="34" charset="0"/>
              </a:rPr>
              <a:t>По расчету налога на прибыль, в качестве понятного объяснения, я могу привести следующий пример. Допустим, вы ведете бизнес в вашей стране (Россия, Украина, страны СНГ) и получаете доходы в Испании, и, как положено, декларируете свои доходы в вашей стране. Прожив в Испании больше 183 дней в отчетный год, вы должны стать налоговым резидентом Испании и по законодательству обязаны доначислить и уплатить в бюджет разницу, чтобы суммарная величина уплаченного налога на прибыль в двух странах соответствовала начисленной в Испании сумме налога, потому что в Испании налог на прибыль физлица составляет от 0 до 46%. В данном случае вы становитесь неналоговым резидентом вашей страны и поэтому налог на прибыль в вашей стране оплачивается в размере, установленном законодательством для нерезидентов. Если в Испании налог на прибыль будет рассчитан на большую сумму, то разницу надо будет доплатить в бюджет Испании.</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Решение"/>
          <p:cNvSpPr>
            <a:spLocks noGrp="1"/>
          </p:cNvSpPr>
          <p:nvPr>
            <p:ph type="ctrTitle" idx="4294967295"/>
          </p:nvPr>
        </p:nvSpPr>
        <p:spPr>
          <a:xfrm>
            <a:off x="250825" y="1700213"/>
            <a:ext cx="8642350" cy="358775"/>
          </a:xfrm>
        </p:spPr>
        <p:txBody>
          <a:bodyPr anchor="b"/>
          <a:lstStyle/>
          <a:p>
            <a:pPr algn="ctr" defTabSz="904875" eaLnBrk="1" hangingPunct="1"/>
            <a:r>
              <a:rPr lang="ru-RU" sz="2400" b="1">
                <a:latin typeface="Arial" panose="020B0604020202020204" pitchFamily="34" charset="0"/>
              </a:rPr>
              <a:t>ВНИМАНИЕ!</a:t>
            </a:r>
          </a:p>
        </p:txBody>
      </p:sp>
      <p:sp>
        <p:nvSpPr>
          <p:cNvPr id="38915" name="Более 3 лет созревали…"/>
          <p:cNvSpPr>
            <a:spLocks noGrp="1"/>
          </p:cNvSpPr>
          <p:nvPr>
            <p:ph type="subTitle" idx="4294967295"/>
          </p:nvPr>
        </p:nvSpPr>
        <p:spPr>
          <a:xfrm>
            <a:off x="250825" y="2205038"/>
            <a:ext cx="8642350" cy="2879725"/>
          </a:xfrm>
        </p:spPr>
        <p:txBody>
          <a:bodyPr/>
          <a:lstStyle/>
          <a:p>
            <a:pPr marL="0" indent="0">
              <a:buFont typeface="Arial" panose="020B0604020202020204" pitchFamily="34" charset="0"/>
              <a:buNone/>
            </a:pPr>
            <a:r>
              <a:rPr lang="ru-RU" sz="2000">
                <a:latin typeface="Arial" panose="020B0604020202020204" pitchFamily="34" charset="0"/>
              </a:rPr>
              <a:t>Очень важная информация! Есть еще несколько дополнительных законных критериев, которые позволяют НЕ БЫТЬ налоговым резидентом Испании, прожив 183 дня, поэтому рекомендуется консультироваться у профессионального юриста об инструментах облегчения налоговой нагрузки в каждом индивидуальном случае. Принимая во внимание контингент наших покупателей, их возраст, уровень материального благополучия и так далее, большая вероятность того, что и вы в вашем конкретном случае можете совершенно реально рассчитывать на круглогодичное проживание в Испании, оставаясь только лишь административным резидентом.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9938" name="Решение"/>
          <p:cNvSpPr>
            <a:spLocks noGrp="1"/>
          </p:cNvSpPr>
          <p:nvPr>
            <p:ph type="ctrTitle" idx="4294967295"/>
          </p:nvPr>
        </p:nvSpPr>
        <p:spPr>
          <a:xfrm>
            <a:off x="250825" y="1628775"/>
            <a:ext cx="8642350" cy="706438"/>
          </a:xfrm>
        </p:spPr>
        <p:txBody>
          <a:bodyPr anchor="b"/>
          <a:lstStyle/>
          <a:p>
            <a:pPr algn="ctr" defTabSz="904875" eaLnBrk="1" hangingPunct="1"/>
            <a:r>
              <a:rPr lang="ru-RU" sz="2400" b="1">
                <a:latin typeface="Arial" panose="020B0604020202020204" pitchFamily="34" charset="0"/>
              </a:rPr>
              <a:t>Возможная проверка данных, предоставленных</a:t>
            </a:r>
            <a:br>
              <a:rPr lang="ru-RU" sz="2400" b="1">
                <a:latin typeface="Arial" panose="020B0604020202020204" pitchFamily="34" charset="0"/>
              </a:rPr>
            </a:br>
            <a:r>
              <a:rPr lang="ru-RU" sz="2400" b="1">
                <a:latin typeface="Arial" panose="020B0604020202020204" pitchFamily="34" charset="0"/>
              </a:rPr>
              <a:t>вами в испанский банк</a:t>
            </a:r>
            <a:endParaRPr lang="ru-RU" sz="2400">
              <a:latin typeface="Arial" panose="020B0604020202020204" pitchFamily="34" charset="0"/>
            </a:endParaRPr>
          </a:p>
        </p:txBody>
      </p:sp>
      <p:sp>
        <p:nvSpPr>
          <p:cNvPr id="39939" name="Более 3 лет созревали…"/>
          <p:cNvSpPr>
            <a:spLocks noGrp="1"/>
          </p:cNvSpPr>
          <p:nvPr>
            <p:ph type="subTitle" idx="4294967295"/>
          </p:nvPr>
        </p:nvSpPr>
        <p:spPr>
          <a:xfrm>
            <a:off x="250825" y="2349500"/>
            <a:ext cx="8642350" cy="3114675"/>
          </a:xfrm>
        </p:spPr>
        <p:txBody>
          <a:bodyPr/>
          <a:lstStyle/>
          <a:p>
            <a:pPr marL="0" indent="0" eaLnBrk="1" hangingPunct="1">
              <a:spcBef>
                <a:spcPct val="0"/>
              </a:spcBef>
              <a:buFont typeface="Arial" panose="020B0604020202020204" pitchFamily="34" charset="0"/>
              <a:buNone/>
            </a:pPr>
            <a:r>
              <a:rPr lang="ru-RU" sz="2000">
                <a:latin typeface="Arial" panose="020B0604020202020204" pitchFamily="34" charset="0"/>
              </a:rPr>
              <a:t>Испанские налоговые органы не запрашивают интересующую информацию о налогоплательщике в испанском банке. Налоговые органы контактируют напрямую с налогоплательщиком посредством отправки на почтовый адрес налогоплательщика заказного письма-требования о предоставлении подтверждающих документов. Непредоставление запрашиваемых документов в указанный в требовании срок будет считаться нарушением налогового законодательства. В случае неполучения заказного письма, налоговые органы могут опубликовать содержание письма-требования в испанском публичном гос. бюллетене, что, в свою очередь, будет означать факт уведомления налогоплательщика.</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Решение"/>
          <p:cNvSpPr>
            <a:spLocks noGrp="1"/>
          </p:cNvSpPr>
          <p:nvPr>
            <p:ph type="ctrTitle" idx="4294967295"/>
          </p:nvPr>
        </p:nvSpPr>
        <p:spPr>
          <a:xfrm>
            <a:off x="250825" y="1844675"/>
            <a:ext cx="8642350" cy="360363"/>
          </a:xfrm>
        </p:spPr>
        <p:txBody>
          <a:bodyPr anchor="b"/>
          <a:lstStyle/>
          <a:p>
            <a:pPr algn="ctr" defTabSz="904875" eaLnBrk="1" hangingPunct="1"/>
            <a:r>
              <a:rPr lang="ru-RU" sz="2400" b="1">
                <a:latin typeface="Arial" panose="020B0604020202020204" pitchFamily="34" charset="0"/>
              </a:rPr>
              <a:t>ВАЖНОЕ ЗАМЕЧАНИЕ!</a:t>
            </a:r>
          </a:p>
        </p:txBody>
      </p:sp>
      <p:sp>
        <p:nvSpPr>
          <p:cNvPr id="40963" name="Более 3 лет созревали…"/>
          <p:cNvSpPr>
            <a:spLocks noGrp="1"/>
          </p:cNvSpPr>
          <p:nvPr>
            <p:ph type="subTitle" idx="4294967295"/>
          </p:nvPr>
        </p:nvSpPr>
        <p:spPr>
          <a:xfrm>
            <a:off x="250825" y="2276475"/>
            <a:ext cx="8642350" cy="2808288"/>
          </a:xfrm>
        </p:spPr>
        <p:txBody>
          <a:bodyPr/>
          <a:lstStyle/>
          <a:p>
            <a:pPr marL="0" indent="0" eaLnBrk="1" hangingPunct="1">
              <a:spcBef>
                <a:spcPct val="0"/>
              </a:spcBef>
              <a:buFont typeface="Arial" panose="020B0604020202020204" pitchFamily="34" charset="0"/>
              <a:buNone/>
            </a:pPr>
            <a:r>
              <a:rPr lang="ru-RU" sz="2000">
                <a:latin typeface="Arial" panose="020B0604020202020204" pitchFamily="34" charset="0"/>
              </a:rPr>
              <a:t>Уважаемые покупатели, уважаемые соискатели ВНЖ в Испании, помните, пожалуйста, что исполнение ваших налоговых обязательств согласно вашему статусу в стране – это ваша прямая обязанность. Для вас есть большой смысл консультироваться с юристами, с адвокатами, с налоговыми аудиторами по мероприятиям и по сделкам, которые вы проводите и оформляете на территории Испании. Платить или не платить – это, сугубо, ваше решение. Но имея актуальную информацию от специалистов, вы всегда будете максимально в курсе о требованиях законодательства конкретно к вам.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3010" name="Более 3 лет созревали…"/>
          <p:cNvSpPr>
            <a:spLocks noGrp="1"/>
          </p:cNvSpPr>
          <p:nvPr>
            <p:ph type="subTitle" idx="4294967295"/>
          </p:nvPr>
        </p:nvSpPr>
        <p:spPr>
          <a:xfrm>
            <a:off x="250825" y="2216150"/>
            <a:ext cx="8642350" cy="2869034"/>
          </a:xfrm>
        </p:spPr>
        <p:txBody>
          <a:bodyPr/>
          <a:lstStyle/>
          <a:p>
            <a:pPr marL="0" indent="0" algn="ctr" eaLnBrk="1" hangingPunct="1">
              <a:spcBef>
                <a:spcPct val="0"/>
              </a:spcBef>
              <a:buFont typeface="Arial" panose="020B0604020202020204" pitchFamily="34" charset="0"/>
              <a:buNone/>
            </a:pPr>
            <a:r>
              <a:rPr lang="ru-RU" sz="2400" dirty="0">
                <a:latin typeface="Arial" panose="020B0604020202020204" pitchFamily="34" charset="0"/>
              </a:rPr>
              <a:t>Более детальную информацию Вы можете прочитать в нашей статье </a:t>
            </a:r>
            <a:endParaRPr lang="en-US" sz="2400" dirty="0">
              <a:latin typeface="Arial" panose="020B0604020202020204" pitchFamily="34" charset="0"/>
            </a:endParaRPr>
          </a:p>
          <a:p>
            <a:pPr marL="0" indent="0" algn="ctr" eaLnBrk="1" hangingPunct="1">
              <a:spcBef>
                <a:spcPct val="0"/>
              </a:spcBef>
              <a:buFont typeface="Arial" panose="020B0604020202020204" pitchFamily="34" charset="0"/>
              <a:buNone/>
            </a:pPr>
            <a:endParaRPr lang="ru-RU" sz="2400" dirty="0">
              <a:latin typeface="Arial" panose="020B0604020202020204" pitchFamily="34" charset="0"/>
            </a:endParaRPr>
          </a:p>
          <a:p>
            <a:pPr marL="0" indent="0" algn="ctr" eaLnBrk="1" hangingPunct="1">
              <a:spcBef>
                <a:spcPct val="0"/>
              </a:spcBef>
              <a:buFont typeface="Arial" panose="020B0604020202020204" pitchFamily="34" charset="0"/>
              <a:buNone/>
            </a:pPr>
            <a:r>
              <a:rPr lang="ru-RU" sz="2400" dirty="0">
                <a:latin typeface="Arial" panose="020B0604020202020204" pitchFamily="34" charset="0"/>
              </a:rPr>
              <a:t>ВНЖ В ИСПАНИИ БЕЗ ПРАВА НА РАБОТУ И ГРАЖДАНСТВО ИСПАНИИ</a:t>
            </a:r>
          </a:p>
          <a:p>
            <a:pPr marL="0" indent="0" algn="ctr" eaLnBrk="1" hangingPunct="1">
              <a:spcBef>
                <a:spcPct val="0"/>
              </a:spcBef>
              <a:buFont typeface="Arial" panose="020B0604020202020204" pitchFamily="34" charset="0"/>
              <a:buNone/>
            </a:pPr>
            <a:endParaRPr lang="ru-RU" sz="2400" dirty="0">
              <a:latin typeface="Arial" panose="020B0604020202020204" pitchFamily="34" charset="0"/>
            </a:endParaRPr>
          </a:p>
          <a:p>
            <a:pPr marL="0" indent="0" algn="ctr" eaLnBrk="1" hangingPunct="1">
              <a:spcBef>
                <a:spcPct val="0"/>
              </a:spcBef>
              <a:buNone/>
            </a:pPr>
            <a:r>
              <a:rPr lang="en-US" sz="2400" dirty="0">
                <a:latin typeface="Arial" panose="020B0604020202020204" pitchFamily="34" charset="0"/>
                <a:hlinkClick r:id="rId3"/>
              </a:rPr>
              <a:t>https://www.spainluxinvest.com/kak-poluchit-vnj-ispanii-i-grajdanstvo-ispanii-pri-pokupke-nedvijimosti</a:t>
            </a:r>
            <a:endParaRPr lang="ru-RU" sz="2400" dirty="0">
              <a:latin typeface="Arial" panose="020B0604020202020204" pitchFamily="34" charset="0"/>
            </a:endParaRPr>
          </a:p>
          <a:p>
            <a:pPr marL="0" indent="0" algn="ctr" eaLnBrk="1" hangingPunct="1">
              <a:spcBef>
                <a:spcPct val="0"/>
              </a:spcBef>
              <a:buNone/>
            </a:pPr>
            <a:endParaRPr lang="ru-RU" sz="2400" dirty="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Как будет проходить Конференция"/>
          <p:cNvSpPr>
            <a:spLocks noGrp="1"/>
          </p:cNvSpPr>
          <p:nvPr>
            <p:ph type="title" idx="4294967295"/>
          </p:nvPr>
        </p:nvSpPr>
        <p:spPr>
          <a:xfrm>
            <a:off x="250825" y="1760538"/>
            <a:ext cx="8642350" cy="488950"/>
          </a:xfrm>
        </p:spPr>
        <p:txBody>
          <a:bodyPr/>
          <a:lstStyle/>
          <a:p>
            <a:pPr algn="ctr" defTabSz="593725" eaLnBrk="1" hangingPunct="1"/>
            <a:r>
              <a:rPr lang="ru-RU" sz="2400" b="1">
                <a:latin typeface="Arial" panose="020B0604020202020204" pitchFamily="34" charset="0"/>
              </a:rPr>
              <a:t>Преимущества Испанского ВНЖ </a:t>
            </a:r>
          </a:p>
        </p:txBody>
      </p:sp>
      <p:sp>
        <p:nvSpPr>
          <p:cNvPr id="16387" name="5 спикеров ( расписание в группе ВК)…"/>
          <p:cNvSpPr>
            <a:spLocks noGrp="1"/>
          </p:cNvSpPr>
          <p:nvPr>
            <p:ph type="body" idx="4294967295"/>
          </p:nvPr>
        </p:nvSpPr>
        <p:spPr>
          <a:xfrm>
            <a:off x="252413" y="2428875"/>
            <a:ext cx="8640762" cy="2871788"/>
          </a:xfrm>
        </p:spPr>
        <p:txBody>
          <a:bodyPr/>
          <a:lstStyle/>
          <a:p>
            <a:r>
              <a:rPr lang="ru-RU" sz="1800">
                <a:latin typeface="Arial" panose="020B0604020202020204" pitchFamily="34" charset="0"/>
              </a:rPr>
              <a:t>Безлимитное круглогодичное проживание в Королевстве;</a:t>
            </a:r>
          </a:p>
          <a:p>
            <a:r>
              <a:rPr lang="ru-RU" sz="1800">
                <a:latin typeface="Arial" panose="020B0604020202020204" pitchFamily="34" charset="0"/>
              </a:rPr>
              <a:t>Беспрепятственное пересечение границ государств Шенгенской зоны;</a:t>
            </a:r>
          </a:p>
          <a:p>
            <a:r>
              <a:rPr lang="ru-RU" sz="1800">
                <a:latin typeface="Arial" panose="020B0604020202020204" pitchFamily="34" charset="0"/>
              </a:rPr>
              <a:t>Испанское гражданство по прошествии десяти лет законного проживания;</a:t>
            </a:r>
          </a:p>
          <a:p>
            <a:r>
              <a:rPr lang="ru-RU" sz="1800">
                <a:latin typeface="Arial" panose="020B0604020202020204" pitchFamily="34" charset="0"/>
              </a:rPr>
              <a:t>Если, как минимум, один из родителей - резидент Испании, то есть возможность оформить испанское гражданство для ребёнка, рождённого в Испании при условии, что на момент подачи заявления на гражданство ребёнок прожил, как минимум, один год в Испании на основании ВНЖ;</a:t>
            </a:r>
          </a:p>
          <a:p>
            <a:r>
              <a:rPr lang="ru-RU" sz="1800">
                <a:latin typeface="Arial" panose="020B0604020202020204" pitchFamily="34" charset="0"/>
              </a:rPr>
              <a:t>ВНЖ для членов семьи.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Как будет проходить Конференция"/>
          <p:cNvSpPr>
            <a:spLocks noGrp="1"/>
          </p:cNvSpPr>
          <p:nvPr>
            <p:ph type="title" idx="4294967295"/>
          </p:nvPr>
        </p:nvSpPr>
        <p:spPr>
          <a:xfrm>
            <a:off x="250825" y="1628775"/>
            <a:ext cx="8642350" cy="622300"/>
          </a:xfrm>
        </p:spPr>
        <p:txBody>
          <a:bodyPr/>
          <a:lstStyle/>
          <a:p>
            <a:pPr algn="ctr" defTabSz="593725" eaLnBrk="1" hangingPunct="1"/>
            <a:r>
              <a:rPr lang="ru-RU" sz="2400" b="1">
                <a:latin typeface="Arial" panose="020B0604020202020204" pitchFamily="34" charset="0"/>
              </a:rPr>
              <a:t>Законы, регламентирующие требования вида на жительство в Испании</a:t>
            </a:r>
          </a:p>
        </p:txBody>
      </p:sp>
      <p:sp>
        <p:nvSpPr>
          <p:cNvPr id="17411" name="5 спикеров ( расписание в группе ВК)…"/>
          <p:cNvSpPr>
            <a:spLocks noGrp="1"/>
          </p:cNvSpPr>
          <p:nvPr>
            <p:ph type="body" idx="4294967295"/>
          </p:nvPr>
        </p:nvSpPr>
        <p:spPr>
          <a:xfrm>
            <a:off x="250825" y="2374900"/>
            <a:ext cx="8642350" cy="2889250"/>
          </a:xfrm>
        </p:spPr>
        <p:txBody>
          <a:bodyPr/>
          <a:lstStyle/>
          <a:p>
            <a:pPr marL="0" indent="0">
              <a:buFont typeface="Arial" panose="020B0604020202020204" pitchFamily="34" charset="0"/>
              <a:buNone/>
            </a:pPr>
            <a:r>
              <a:rPr lang="ru-RU" sz="2000">
                <a:latin typeface="Arial" panose="020B0604020202020204" pitchFamily="34" charset="0"/>
              </a:rPr>
              <a:t>1. "Органический Закон 4/2000 о свободах и правах иностранных граждан в Испании и их социальной интеграции" от 2000 года с поправками и изменениями;</a:t>
            </a:r>
          </a:p>
          <a:p>
            <a:pPr marL="0" indent="0">
              <a:buFont typeface="Arial" panose="020B0604020202020204" pitchFamily="34" charset="0"/>
              <a:buNone/>
            </a:pPr>
            <a:r>
              <a:rPr lang="ru-RU" sz="2000">
                <a:latin typeface="Arial" panose="020B0604020202020204" pitchFamily="34" charset="0"/>
              </a:rPr>
              <a:t>2. "Королевский указ 557/2011" от 2011 года, утверждающий Регламент применения вышеуказанного закона.</a:t>
            </a:r>
          </a:p>
          <a:p>
            <a:pPr marL="0" indent="0">
              <a:buFont typeface="Arial" panose="020B0604020202020204" pitchFamily="34" charset="0"/>
              <a:buNone/>
            </a:pPr>
            <a:r>
              <a:rPr lang="ru-RU" sz="2000">
                <a:latin typeface="Arial" panose="020B0604020202020204" pitchFamily="34" charset="0"/>
              </a:rPr>
              <a:t>3. "Закон 14/2013 от 27 сентября 2013 года о поддержке предпринимательства и интернационализации": </a:t>
            </a:r>
            <a:r>
              <a:rPr lang="ru-RU" sz="2000">
                <a:latin typeface="Arial" panose="020B0604020202020204" pitchFamily="34" charset="0"/>
                <a:hlinkClick r:id="rId3"/>
              </a:rPr>
              <a:t>http://noticias.juridicas.com/base_datos/Fiscal/513755-l-14-2013-de-27-de-sep-apoyo-a-los-emprendedores-y-su-internacionalizacion.html#a63 </a:t>
            </a:r>
            <a:endParaRPr lang="ru-RU" sz="200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Как будет проходить Конференция"/>
          <p:cNvSpPr>
            <a:spLocks noGrp="1"/>
          </p:cNvSpPr>
          <p:nvPr>
            <p:ph type="title" idx="4294967295"/>
          </p:nvPr>
        </p:nvSpPr>
        <p:spPr>
          <a:xfrm>
            <a:off x="250825" y="1843088"/>
            <a:ext cx="8893175" cy="765175"/>
          </a:xfrm>
        </p:spPr>
        <p:txBody>
          <a:bodyPr/>
          <a:lstStyle/>
          <a:p>
            <a:pPr algn="ctr" defTabSz="593725" eaLnBrk="1" hangingPunct="1"/>
            <a:r>
              <a:rPr lang="ru-RU" sz="2400" b="1" dirty="0">
                <a:latin typeface="Arial" panose="020B0604020202020204" pitchFamily="34" charset="0"/>
              </a:rPr>
              <a:t>Для ВНЖ без права работы («</a:t>
            </a:r>
            <a:r>
              <a:rPr lang="ru-RU" sz="2400" b="1" dirty="0" err="1">
                <a:latin typeface="Arial" panose="020B0604020202020204" pitchFamily="34" charset="0"/>
              </a:rPr>
              <a:t>no</a:t>
            </a:r>
            <a:r>
              <a:rPr lang="ru-RU" sz="2400" b="1" dirty="0">
                <a:latin typeface="Arial" panose="020B0604020202020204" pitchFamily="34" charset="0"/>
              </a:rPr>
              <a:t> </a:t>
            </a:r>
            <a:r>
              <a:rPr lang="ru-RU" sz="2400" b="1" dirty="0" err="1">
                <a:latin typeface="Arial" panose="020B0604020202020204" pitchFamily="34" charset="0"/>
              </a:rPr>
              <a:t>lucrativa</a:t>
            </a:r>
            <a:r>
              <a:rPr lang="ru-RU" sz="2400" b="1" dirty="0">
                <a:latin typeface="Arial" panose="020B0604020202020204" pitchFamily="34" charset="0"/>
              </a:rPr>
              <a:t>») необходимо</a:t>
            </a:r>
            <a:endParaRPr lang="ru-RU" sz="2400" dirty="0">
              <a:latin typeface="Arial" panose="020B0604020202020204" pitchFamily="34" charset="0"/>
            </a:endParaRPr>
          </a:p>
        </p:txBody>
      </p:sp>
      <p:sp>
        <p:nvSpPr>
          <p:cNvPr id="18435" name="5 спикеров ( расписание в группе ВК)…"/>
          <p:cNvSpPr>
            <a:spLocks noGrp="1"/>
          </p:cNvSpPr>
          <p:nvPr>
            <p:ph type="body" idx="4294967295"/>
          </p:nvPr>
        </p:nvSpPr>
        <p:spPr>
          <a:xfrm>
            <a:off x="250825" y="2420888"/>
            <a:ext cx="8642350" cy="2880320"/>
          </a:xfrm>
        </p:spPr>
        <p:txBody>
          <a:bodyPr/>
          <a:lstStyle/>
          <a:p>
            <a:pPr marL="0" indent="0">
              <a:spcBef>
                <a:spcPct val="0"/>
              </a:spcBef>
              <a:buNone/>
            </a:pPr>
            <a:r>
              <a:rPr lang="ru-RU" sz="2000" dirty="0">
                <a:latin typeface="Arial" panose="020B0604020202020204" pitchFamily="34" charset="0"/>
              </a:rPr>
              <a:t>Владение недвижимостью или долгосрочная </a:t>
            </a:r>
            <a:r>
              <a:rPr lang="ru-RU" sz="2000" dirty="0" smtClean="0">
                <a:latin typeface="Arial" panose="020B0604020202020204" pitchFamily="34" charset="0"/>
              </a:rPr>
              <a:t>аренда жилья</a:t>
            </a:r>
            <a:r>
              <a:rPr lang="ru-RU" sz="2000" dirty="0">
                <a:latin typeface="Arial" panose="020B0604020202020204" pitchFamily="34" charset="0"/>
              </a:rPr>
              <a:t>, наличие необходимой денежной суммы на счету в испанском </a:t>
            </a:r>
            <a:r>
              <a:rPr lang="ru-RU" sz="2000" dirty="0" smtClean="0">
                <a:latin typeface="Arial" panose="020B0604020202020204" pitchFamily="34" charset="0"/>
              </a:rPr>
              <a:t>банке, подтверждение </a:t>
            </a:r>
            <a:r>
              <a:rPr lang="ru-RU" sz="2000" dirty="0">
                <a:latin typeface="Arial" panose="020B0604020202020204" pitchFamily="34" charset="0"/>
              </a:rPr>
              <a:t>стабильного </a:t>
            </a:r>
            <a:r>
              <a:rPr lang="ru-RU" sz="2000" b="1" u="sng" dirty="0" smtClean="0">
                <a:latin typeface="Arial" panose="020B0604020202020204" pitchFamily="34" charset="0"/>
              </a:rPr>
              <a:t>ПАССИВНОГО</a:t>
            </a:r>
            <a:r>
              <a:rPr lang="ru-RU" sz="2000" dirty="0" smtClean="0">
                <a:latin typeface="Arial" panose="020B0604020202020204" pitchFamily="34" charset="0"/>
              </a:rPr>
              <a:t> дохода </a:t>
            </a:r>
            <a:r>
              <a:rPr lang="ru-RU" sz="2000" dirty="0">
                <a:latin typeface="Arial" panose="020B0604020202020204" pitchFamily="34" charset="0"/>
              </a:rPr>
              <a:t>в </a:t>
            </a:r>
            <a:r>
              <a:rPr lang="ru-RU" sz="2000" dirty="0" smtClean="0">
                <a:latin typeface="Arial" panose="020B0604020202020204" pitchFamily="34" charset="0"/>
              </a:rPr>
              <a:t>любой </a:t>
            </a:r>
            <a:r>
              <a:rPr lang="ru-RU" sz="2000" dirty="0" smtClean="0">
                <a:latin typeface="Arial" panose="020B0604020202020204" pitchFamily="34" charset="0"/>
              </a:rPr>
              <a:t>стране, кроме Испании, </a:t>
            </a:r>
            <a:r>
              <a:rPr lang="ru-RU" sz="2000" dirty="0">
                <a:latin typeface="Arial" panose="020B0604020202020204" pitchFamily="34" charset="0"/>
              </a:rPr>
              <a:t>за последние три года, </a:t>
            </a:r>
            <a:r>
              <a:rPr lang="ru-RU" sz="2000" dirty="0" smtClean="0">
                <a:latin typeface="Arial" panose="020B0604020202020204" pitchFamily="34" charset="0"/>
              </a:rPr>
              <a:t>с </a:t>
            </a:r>
            <a:r>
              <a:rPr lang="ru-RU" sz="2000" dirty="0">
                <a:latin typeface="Arial" panose="020B0604020202020204" pitchFamily="34" charset="0"/>
              </a:rPr>
              <a:t>учетом требований к суммам необходимого ежемесячного минимального прожиточного уровня по испанским требованиям - 400% (2.400€) на главного члена семьи и 100% (600€) на каждого члена семьи на </a:t>
            </a:r>
            <a:r>
              <a:rPr lang="ru-RU" sz="2000" dirty="0" smtClean="0">
                <a:latin typeface="Arial" panose="020B0604020202020204" pitchFamily="34" charset="0"/>
              </a:rPr>
              <a:t>иждивении. Но мы рекомендуем </a:t>
            </a:r>
            <a:r>
              <a:rPr lang="ru-RU" sz="2000" dirty="0" smtClean="0">
                <a:latin typeface="Arial" panose="020B0604020202020204" pitchFamily="34" charset="0"/>
              </a:rPr>
              <a:t>подтверждать доходы, исходя из 2.700</a:t>
            </a:r>
            <a:r>
              <a:rPr lang="es-ES" sz="2000" dirty="0" smtClean="0">
                <a:latin typeface="Arial" panose="020B0604020202020204" pitchFamily="34" charset="0"/>
              </a:rPr>
              <a:t>€</a:t>
            </a:r>
            <a:r>
              <a:rPr lang="ru-RU" sz="2000" dirty="0" smtClean="0">
                <a:latin typeface="Arial" panose="020B0604020202020204" pitchFamily="34" charset="0"/>
              </a:rPr>
              <a:t> на главного члена семьи. А для граждан РФ рекомендуется увеличивать сумму необходимого дохода вдвое.</a:t>
            </a:r>
            <a:endParaRPr lang="ru-RU" sz="2000" dirty="0">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ПЕРЕЕЗД В ИСПАНИЮ"/>
          <p:cNvSpPr>
            <a:spLocks noGrp="1"/>
          </p:cNvSpPr>
          <p:nvPr>
            <p:ph type="title" idx="4294967295"/>
          </p:nvPr>
        </p:nvSpPr>
        <p:spPr>
          <a:xfrm>
            <a:off x="250825" y="1887538"/>
            <a:ext cx="8642350" cy="538162"/>
          </a:xfrm>
        </p:spPr>
        <p:txBody>
          <a:bodyPr/>
          <a:lstStyle/>
          <a:p>
            <a:pPr algn="ctr" eaLnBrk="1" hangingPunct="1"/>
            <a:r>
              <a:rPr lang="ru-RU" sz="2400" b="1">
                <a:latin typeface="Arial" panose="020B0604020202020204" pitchFamily="34" charset="0"/>
              </a:rPr>
              <a:t>Список лиц, имеющих право на ВНЖ:</a:t>
            </a:r>
          </a:p>
        </p:txBody>
      </p:sp>
      <p:sp>
        <p:nvSpPr>
          <p:cNvPr id="19459" name="Личный опыт"/>
          <p:cNvSpPr>
            <a:spLocks noGrp="1"/>
          </p:cNvSpPr>
          <p:nvPr>
            <p:ph type="body" sz="quarter" idx="4294967295"/>
          </p:nvPr>
        </p:nvSpPr>
        <p:spPr>
          <a:xfrm>
            <a:off x="250825" y="2530475"/>
            <a:ext cx="8642350" cy="2243138"/>
          </a:xfrm>
        </p:spPr>
        <p:txBody>
          <a:bodyPr/>
          <a:lstStyle/>
          <a:p>
            <a:pPr marL="0" indent="0"/>
            <a:r>
              <a:rPr lang="ru-RU" sz="2000">
                <a:latin typeface="Arial" panose="020B0604020202020204" pitchFamily="34" charset="0"/>
              </a:rPr>
              <a:t> сами владельцы, прописанные в купчей или в договоре долгосрочной аренды;</a:t>
            </a:r>
          </a:p>
          <a:p>
            <a:pPr marL="0" indent="0"/>
            <a:r>
              <a:rPr lang="ru-RU" sz="2000">
                <a:latin typeface="Arial" panose="020B0604020202020204" pitchFamily="34" charset="0"/>
              </a:rPr>
              <a:t> официальные и гражданские супруги;</a:t>
            </a:r>
          </a:p>
          <a:p>
            <a:pPr marL="0" indent="0"/>
            <a:r>
              <a:rPr lang="ru-RU" sz="2000">
                <a:latin typeface="Arial" panose="020B0604020202020204" pitchFamily="34" charset="0"/>
              </a:rPr>
              <a:t> дети до 18 лет;</a:t>
            </a:r>
          </a:p>
          <a:p>
            <a:pPr marL="0" indent="0"/>
            <a:r>
              <a:rPr lang="ru-RU" sz="2000">
                <a:latin typeface="Arial" panose="020B0604020202020204" pitchFamily="34" charset="0"/>
              </a:rPr>
              <a:t> дети старше 18 лет, не состоящие в браке, и родители, при условии материальной зависимости от покупателя(ей);</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Решение"/>
          <p:cNvSpPr>
            <a:spLocks noGrp="1"/>
          </p:cNvSpPr>
          <p:nvPr>
            <p:ph type="ctrTitle"/>
          </p:nvPr>
        </p:nvSpPr>
        <p:spPr>
          <a:xfrm>
            <a:off x="257175" y="2205038"/>
            <a:ext cx="8628063" cy="808037"/>
          </a:xfrm>
        </p:spPr>
        <p:txBody>
          <a:bodyPr/>
          <a:lstStyle/>
          <a:p>
            <a:pPr defTabSz="904875" eaLnBrk="1" hangingPunct="1"/>
            <a:r>
              <a:rPr lang="ru-RU" sz="2400" b="1">
                <a:latin typeface="Arial" panose="020B0604020202020204" pitchFamily="34" charset="0"/>
              </a:rPr>
              <a:t>Момент предоставления пакета документов на резиденцию без права на работу в Испании</a:t>
            </a:r>
          </a:p>
        </p:txBody>
      </p:sp>
      <p:sp>
        <p:nvSpPr>
          <p:cNvPr id="20483" name="Более 3 лет созревали…"/>
          <p:cNvSpPr>
            <a:spLocks noGrp="1"/>
          </p:cNvSpPr>
          <p:nvPr>
            <p:ph type="subTitle" idx="1"/>
          </p:nvPr>
        </p:nvSpPr>
        <p:spPr>
          <a:xfrm>
            <a:off x="250825" y="3430588"/>
            <a:ext cx="8642350" cy="909637"/>
          </a:xfrm>
        </p:spPr>
        <p:txBody>
          <a:bodyPr/>
          <a:lstStyle/>
          <a:p>
            <a:pPr algn="l" eaLnBrk="1" hangingPunct="1">
              <a:spcBef>
                <a:spcPct val="0"/>
              </a:spcBef>
            </a:pPr>
            <a:r>
              <a:rPr lang="ru-RU" sz="2000">
                <a:latin typeface="Arial" panose="020B0604020202020204" pitchFamily="34" charset="0"/>
              </a:rPr>
              <a:t>Вслед за заключением договора долгосрочной аренды или после подписания купчей (Escritura) и получения её оригинала, заверенного в Регистре Мадрида (через 2-3 месяца после сделки у нотариуса).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Решение"/>
          <p:cNvSpPr>
            <a:spLocks noGrp="1"/>
          </p:cNvSpPr>
          <p:nvPr>
            <p:ph type="ctrTitle" idx="4294967295"/>
          </p:nvPr>
        </p:nvSpPr>
        <p:spPr>
          <a:xfrm>
            <a:off x="250825" y="1938338"/>
            <a:ext cx="8642350" cy="393700"/>
          </a:xfrm>
        </p:spPr>
        <p:txBody>
          <a:bodyPr anchor="b"/>
          <a:lstStyle/>
          <a:p>
            <a:pPr algn="ctr" defTabSz="904875" eaLnBrk="1" hangingPunct="1"/>
            <a:r>
              <a:rPr lang="ru-RU" sz="2400" b="1">
                <a:latin typeface="Arial" panose="020B0604020202020204" pitchFamily="34" charset="0"/>
              </a:rPr>
              <a:t>Где подается заявление и как долго идет проверка</a:t>
            </a:r>
          </a:p>
        </p:txBody>
      </p:sp>
      <p:sp>
        <p:nvSpPr>
          <p:cNvPr id="21507" name="Более 3 лет созревали…"/>
          <p:cNvSpPr>
            <a:spLocks noGrp="1"/>
          </p:cNvSpPr>
          <p:nvPr>
            <p:ph type="subTitle" idx="4294967295"/>
          </p:nvPr>
        </p:nvSpPr>
        <p:spPr>
          <a:xfrm>
            <a:off x="250825" y="2549525"/>
            <a:ext cx="8642350" cy="2374900"/>
          </a:xfrm>
        </p:spPr>
        <p:txBody>
          <a:bodyPr/>
          <a:lstStyle/>
          <a:p>
            <a:pPr marL="0" indent="0">
              <a:spcBef>
                <a:spcPct val="0"/>
              </a:spcBef>
              <a:buFont typeface="Arial" panose="020B0604020202020204" pitchFamily="34" charset="0"/>
              <a:buNone/>
            </a:pPr>
            <a:r>
              <a:rPr lang="ru-RU" sz="2000">
                <a:latin typeface="Arial" panose="020B0604020202020204" pitchFamily="34" charset="0"/>
              </a:rPr>
              <a:t>Первоначальные документы предоставляются ИСКЛЮЧИТЕЛЬНО в Консульстве/Посольстве Испанского Королевства в стране гражданства или постоянной/текущей резиденции. Затем, дело пересылается в столицу Испании для рассмотрения и вынесения финального решения.</a:t>
            </a:r>
          </a:p>
          <a:p>
            <a:pPr marL="0" indent="0">
              <a:spcBef>
                <a:spcPct val="0"/>
              </a:spcBef>
              <a:buFont typeface="Arial" panose="020B0604020202020204" pitchFamily="34" charset="0"/>
              <a:buNone/>
            </a:pPr>
            <a:endParaRPr lang="ru-RU" sz="2000">
              <a:latin typeface="Arial" panose="020B0604020202020204" pitchFamily="34" charset="0"/>
            </a:endParaRPr>
          </a:p>
          <a:p>
            <a:pPr marL="0" indent="0">
              <a:spcBef>
                <a:spcPct val="0"/>
              </a:spcBef>
              <a:buFont typeface="Arial" panose="020B0604020202020204" pitchFamily="34" charset="0"/>
              <a:buNone/>
            </a:pPr>
            <a:r>
              <a:rPr lang="ru-RU" sz="2000">
                <a:latin typeface="Arial" panose="020B0604020202020204" pitchFamily="34" charset="0"/>
              </a:rPr>
              <a:t>Время рассмотрения: фактически 1-1,5 месяца (законом установлен срок в 2-4 месяца).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Решение"/>
          <p:cNvSpPr>
            <a:spLocks noGrp="1"/>
          </p:cNvSpPr>
          <p:nvPr>
            <p:ph type="ctrTitle"/>
          </p:nvPr>
        </p:nvSpPr>
        <p:spPr>
          <a:xfrm>
            <a:off x="250825" y="1268413"/>
            <a:ext cx="8642350" cy="360362"/>
          </a:xfrm>
        </p:spPr>
        <p:txBody>
          <a:bodyPr/>
          <a:lstStyle/>
          <a:p>
            <a:pPr defTabSz="904875" eaLnBrk="1" hangingPunct="1"/>
            <a:r>
              <a:rPr lang="ru-RU" sz="2400" b="1">
                <a:latin typeface="Arial" panose="020B0604020202020204" pitchFamily="34" charset="0"/>
              </a:rPr>
              <a:t>Пакет документов</a:t>
            </a:r>
          </a:p>
        </p:txBody>
      </p:sp>
      <p:sp>
        <p:nvSpPr>
          <p:cNvPr id="22531" name="Более 3 лет созревали…"/>
          <p:cNvSpPr>
            <a:spLocks noGrp="1"/>
          </p:cNvSpPr>
          <p:nvPr>
            <p:ph type="subTitle" idx="1"/>
          </p:nvPr>
        </p:nvSpPr>
        <p:spPr>
          <a:xfrm>
            <a:off x="256543" y="1628775"/>
            <a:ext cx="8642350" cy="3887788"/>
          </a:xfrm>
        </p:spPr>
        <p:txBody>
          <a:bodyPr/>
          <a:lstStyle/>
          <a:p>
            <a:pPr algn="l">
              <a:lnSpc>
                <a:spcPct val="80000"/>
              </a:lnSpc>
              <a:spcBef>
                <a:spcPct val="0"/>
              </a:spcBef>
              <a:buFont typeface="Arial" panose="020B0604020202020204" pitchFamily="34" charset="0"/>
              <a:buChar char="•"/>
            </a:pPr>
            <a:r>
              <a:rPr lang="ru-RU" sz="1300" dirty="0">
                <a:latin typeface="Arial" panose="020B0604020202020204" pitchFamily="34" charset="0"/>
              </a:rPr>
              <a:t> </a:t>
            </a:r>
            <a:r>
              <a:rPr lang="en-US" sz="1300" dirty="0">
                <a:latin typeface="Arial" panose="020B0604020202020204" pitchFamily="34" charset="0"/>
              </a:rPr>
              <a:t>Nota Simple (</a:t>
            </a:r>
            <a:r>
              <a:rPr lang="ru-RU" sz="1300" dirty="0">
                <a:latin typeface="Arial" panose="020B0604020202020204" pitchFamily="34" charset="0"/>
              </a:rPr>
              <a:t>выписка из реестра собственности</a:t>
            </a:r>
            <a:r>
              <a:rPr lang="es-ES" sz="1300" dirty="0">
                <a:latin typeface="Arial" panose="020B0604020202020204" pitchFamily="34" charset="0"/>
              </a:rPr>
              <a:t>), Escritura</a:t>
            </a:r>
            <a:r>
              <a:rPr lang="ru-RU" sz="1300" dirty="0">
                <a:latin typeface="Arial" panose="020B0604020202020204" pitchFamily="34" charset="0"/>
              </a:rPr>
              <a:t> (купчая) или договор аренды сроком на 12 месяцев с подтверждением оплаты за весь год; </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трудовой договор;</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справка о доходах за последние 3 года (из Испании - </a:t>
            </a:r>
            <a:r>
              <a:rPr lang="es-ES" sz="1300" dirty="0">
                <a:latin typeface="Arial" panose="020B0604020202020204" pitchFamily="34" charset="0"/>
              </a:rPr>
              <a:t>nomina, </a:t>
            </a:r>
            <a:r>
              <a:rPr lang="ru-RU" sz="1300" dirty="0">
                <a:latin typeface="Arial" panose="020B0604020202020204" pitchFamily="34" charset="0"/>
              </a:rPr>
              <a:t>из Украины – </a:t>
            </a:r>
            <a:r>
              <a:rPr lang="ru-RU" sz="1300" dirty="0" err="1">
                <a:latin typeface="Arial" panose="020B0604020202020204" pitchFamily="34" charset="0"/>
              </a:rPr>
              <a:t>дов</a:t>
            </a:r>
            <a:r>
              <a:rPr lang="es-ES" sz="1300" dirty="0">
                <a:latin typeface="Arial" panose="020B0604020202020204" pitchFamily="34" charset="0"/>
              </a:rPr>
              <a:t>i</a:t>
            </a:r>
            <a:r>
              <a:rPr lang="ru-RU" sz="1300" dirty="0" err="1">
                <a:latin typeface="Arial" panose="020B0604020202020204" pitchFamily="34" charset="0"/>
              </a:rPr>
              <a:t>дка</a:t>
            </a:r>
            <a:r>
              <a:rPr lang="ru-RU" sz="1300" dirty="0">
                <a:latin typeface="Arial" panose="020B0604020202020204" pitchFamily="34" charset="0"/>
              </a:rPr>
              <a:t> про доходи, из РФ – 2НДФЛ, из других стран – справка о доходах по форме, утвержденной в стране);</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справка с места работы, подтверждающая возможность работать удаленно;</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банковская выписка о выплатах заработной платы за последние 12 месяцев; </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декларации о доходах и оплаченных налогах, свидетельство о регистрации, банковская выписка о движении денежных средств по всем счётам за последние 12 месяцев, если это собственная компания или предпринимательство;</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справка о несудимости с апостилем, выданная МВД;</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справка об отсутствии налоговой задолженности;</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медицинская справка о состоянии здоровья; </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медицинская страховка;</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контракт об открытии расчётного счёта в испанском банке;</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выписка о движении денег по счёту в испанском банке за период не менее 3 месяцев с указанием остатка;</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выписка из испанского банка о наличии требуемой суммы на счету;</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испанская прописка (на начальном этапе не нужна, но будет нужна для процедуры оформления резидентской карточки уже в Испании);</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копия паспорта основного гражданства, налоговый номер в стране текущей резиденции, копия загранпаспорта, копия свидетельства о браке, копия свидетельства о рождении ребенка;</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2 фотографии размером 3,5 Х 4,5 (минимум 80% лица);</a:t>
            </a:r>
          </a:p>
          <a:p>
            <a:pPr algn="l">
              <a:lnSpc>
                <a:spcPct val="80000"/>
              </a:lnSpc>
              <a:spcBef>
                <a:spcPct val="0"/>
              </a:spcBef>
              <a:buFont typeface="Arial" panose="020B0604020202020204" pitchFamily="34" charset="0"/>
              <a:buChar char="•"/>
            </a:pPr>
            <a:r>
              <a:rPr lang="ru-RU" sz="1300" dirty="0">
                <a:latin typeface="Arial" panose="020B0604020202020204" pitchFamily="34" charset="0"/>
              </a:rPr>
              <a:t> анкета с указанием всех данных;</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Ocean</Template>
  <TotalTime>27</TotalTime>
  <Words>2393</Words>
  <Application>Microsoft Office PowerPoint</Application>
  <PresentationFormat>Экран (4:3)</PresentationFormat>
  <Paragraphs>146</Paragraphs>
  <Slides>29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29</vt:i4>
      </vt:variant>
    </vt:vector>
  </HeadingPairs>
  <TitlesOfParts>
    <vt:vector size="35" baseType="lpstr">
      <vt:lpstr>Arial</vt:lpstr>
      <vt:lpstr>Calibri</vt:lpstr>
      <vt:lpstr>Calibri Light</vt:lpstr>
      <vt:lpstr>Helvetica</vt:lpstr>
      <vt:lpstr>Wingdings</vt:lpstr>
      <vt:lpstr>Office Theme</vt:lpstr>
      <vt:lpstr>ВИД НА ЖИТЕЛЬСТВО БЕЗ ПРАВА НА РАБОТУ  В ИСПАНИИ</vt:lpstr>
      <vt:lpstr>Елена Кофейникова</vt:lpstr>
      <vt:lpstr>Преимущества Испанского ВНЖ </vt:lpstr>
      <vt:lpstr>Законы, регламентирующие требования вида на жительство в Испании</vt:lpstr>
      <vt:lpstr>Для ВНЖ без права работы («no lucrativa») необходимо</vt:lpstr>
      <vt:lpstr>Список лиц, имеющих право на ВНЖ:</vt:lpstr>
      <vt:lpstr>Момент предоставления пакета документов на резиденцию без права на работу в Испании</vt:lpstr>
      <vt:lpstr>Где подается заявление и как долго идет проверка</vt:lpstr>
      <vt:lpstr>Пакет документов</vt:lpstr>
      <vt:lpstr>Есть ли право на работу в Шенгенской зоне / Евросоюзе?</vt:lpstr>
      <vt:lpstr>Требуется ли оформление соответствующей визы Д в Консульстве Испании или первичные документы принимаются сразу в компетентных органах Испании</vt:lpstr>
      <vt:lpstr>Схема продления</vt:lpstr>
      <vt:lpstr>Допускается ли покупка недвижимости в ипотеку?</vt:lpstr>
      <vt:lpstr>Обязательные финансовые гарантии</vt:lpstr>
      <vt:lpstr>Доходы, которые признаются пассивными доходами для ВНЖ без права на работу (no lucrativa) в других странах (кроме Испании)</vt:lpstr>
      <vt:lpstr>Сколько лет надо прожить в Испании для прошения паспорта гражданина Испании?</vt:lpstr>
      <vt:lpstr>Есть ли минимальное обязательное время, которое надо находиться в Испании, владея ВНЖ без права на работу?</vt:lpstr>
      <vt:lpstr>При указании одновременно двух основных покупателей недвижимости, смогут ли оба претендовать на ВНЖ без права на работу?</vt:lpstr>
      <vt:lpstr>Где продлевается ВНЖ?</vt:lpstr>
      <vt:lpstr>Различия   Золотой Визы инвестора и ВНЖ без права на работу </vt:lpstr>
      <vt:lpstr>Презентация PowerPoint</vt:lpstr>
      <vt:lpstr>Презентация PowerPoint</vt:lpstr>
      <vt:lpstr>Презентация PowerPoint</vt:lpstr>
      <vt:lpstr>Владелец ВНЖ без права на работу – это налоговый резидент?</vt:lpstr>
      <vt:lpstr>Налог на прибыль</vt:lpstr>
      <vt:lpstr>ВНИМАНИЕ!</vt:lpstr>
      <vt:lpstr>Возможная проверка данных, предоставленных вами в испанский банк</vt:lpstr>
      <vt:lpstr>ВАЖНОЕ ЗАМЕЧАНИЕ!</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2-я КОНФЕРЕНЦИЯ      «ПЕРЕЕЗД В ИСПАНИЮ»</dc:title>
  <dc:creator>Alx</dc:creator>
  <cp:lastModifiedBy>Honor</cp:lastModifiedBy>
  <cp:revision>336</cp:revision>
  <dcterms:created xsi:type="dcterms:W3CDTF">2023-02-22T17:18:41Z</dcterms:created>
  <dcterms:modified xsi:type="dcterms:W3CDTF">2023-05-06T17:21:37Z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1033-4.4.2.7669</vt:lpwstr>
  </property>
</Properties>
</file>