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6"/>
  </p:notesMasterIdLst>
  <p:sldIdLst>
    <p:sldId id="258" r:id="rId2"/>
    <p:sldId id="289" r:id="rId3"/>
    <p:sldId id="290" r:id="rId4"/>
    <p:sldId id="291" r:id="rId5"/>
    <p:sldId id="261" r:id="rId6"/>
    <p:sldId id="292" r:id="rId7"/>
    <p:sldId id="263" r:id="rId8"/>
    <p:sldId id="293" r:id="rId9"/>
    <p:sldId id="294" r:id="rId10"/>
    <p:sldId id="264" r:id="rId11"/>
    <p:sldId id="295" r:id="rId12"/>
    <p:sldId id="268" r:id="rId13"/>
    <p:sldId id="296" r:id="rId14"/>
    <p:sldId id="297" r:id="rId15"/>
    <p:sldId id="271" r:id="rId16"/>
    <p:sldId id="298" r:id="rId17"/>
    <p:sldId id="299" r:id="rId18"/>
    <p:sldId id="286" r:id="rId19"/>
    <p:sldId id="300" r:id="rId20"/>
    <p:sldId id="274" r:id="rId21"/>
    <p:sldId id="275" r:id="rId22"/>
    <p:sldId id="276" r:id="rId23"/>
    <p:sldId id="277" r:id="rId24"/>
    <p:sldId id="281" r:id="rId25"/>
    <p:sldId id="302" r:id="rId26"/>
    <p:sldId id="303" r:id="rId27"/>
    <p:sldId id="304" r:id="rId28"/>
    <p:sldId id="305" r:id="rId29"/>
    <p:sldId id="306" r:id="rId30"/>
    <p:sldId id="301" r:id="rId31"/>
    <p:sldId id="307" r:id="rId32"/>
    <p:sldId id="308" r:id="rId33"/>
    <p:sldId id="288" r:id="rId34"/>
    <p:sldId id="287" r:id="rId3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41" autoAdjust="0"/>
    <p:restoredTop sz="94558" autoAdjust="0"/>
  </p:normalViewPr>
  <p:slideViewPr>
    <p:cSldViewPr snapToGrid="0">
      <p:cViewPr varScale="1">
        <p:scale>
          <a:sx n="78" d="100"/>
          <a:sy n="78" d="100"/>
        </p:scale>
        <p:origin x="152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Shape 32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 noProof="0">
              <a:sym typeface="Calibri"/>
            </a:endParaRPr>
          </a:p>
        </p:txBody>
      </p:sp>
      <p:sp>
        <p:nvSpPr>
          <p:cNvPr id="326" name="Shape 32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lvl="0"/>
            <a:endParaRPr lang="ru-RU" noProof="0">
              <a:sym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>
        <a:solidFill>
          <a:schemeClr val="tx1"/>
        </a:solidFill>
        <a:latin typeface="+mj-lt"/>
        <a:ea typeface="+mj-ea"/>
        <a:cs typeface="Arial" panose="020B0604020202020204" pitchFamily="34" charset="0"/>
        <a:sym typeface="Calibri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>
        <a:solidFill>
          <a:schemeClr val="tx1"/>
        </a:solidFill>
        <a:latin typeface="+mj-lt"/>
        <a:ea typeface="+mj-ea"/>
        <a:cs typeface="Arial" panose="020B0604020202020204" pitchFamily="34" charset="0"/>
        <a:sym typeface="Calibri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>
        <a:solidFill>
          <a:schemeClr val="tx1"/>
        </a:solidFill>
        <a:latin typeface="+mj-lt"/>
        <a:ea typeface="+mj-ea"/>
        <a:cs typeface="Arial" panose="020B0604020202020204" pitchFamily="34" charset="0"/>
        <a:sym typeface="Calibri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>
        <a:solidFill>
          <a:schemeClr val="tx1"/>
        </a:solidFill>
        <a:latin typeface="+mj-lt"/>
        <a:ea typeface="+mj-ea"/>
        <a:cs typeface="Arial" panose="020B0604020202020204" pitchFamily="34" charset="0"/>
        <a:sym typeface="Calibri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>
        <a:solidFill>
          <a:schemeClr val="tx1"/>
        </a:solidFill>
        <a:latin typeface="+mj-lt"/>
        <a:ea typeface="+mj-ea"/>
        <a:cs typeface="Arial" panose="020B0604020202020204" pitchFamily="34" charset="0"/>
        <a:sym typeface="Calibri" pitchFamily="34" charset="0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D150F-EF18-4982-B30B-4E38A5996231}" type="datetimeFigureOut">
              <a:rPr lang="en-US"/>
              <a:t>5/6/2023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CC976-3D55-44D0-BC14-4B7F2163AAA0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375E7-ACE1-4E21-8C6B-C424D5289BF7}" type="datetimeFigureOut">
              <a:rPr lang="en-US"/>
              <a:t>5/6/2023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1B98F-7EFB-47BB-A123-4B10B2B05156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626C1-F80C-4931-AF63-EE43759E6A9F}" type="datetimeFigureOut">
              <a:rPr lang="en-US"/>
              <a:t>5/6/2023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20416-C7C0-4B0A-90AA-2EF784720D5D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F6644-EA7B-4FF1-98A3-68CD6669ABA9}" type="datetimeFigureOut">
              <a:rPr lang="en-US"/>
              <a:t>5/6/2023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34142-0973-4C78-ABAE-D9F5DBA2582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B4BA5-7704-4048-A697-794B4E573E77}" type="datetimeFigureOut">
              <a:rPr lang="en-US"/>
              <a:t>5/6/2023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DB5E5-D7B9-4EBA-AC4C-8FDC9C598F2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94470-51B8-40C8-9089-356A4DF1EA08}" type="datetimeFigureOut">
              <a:rPr lang="en-US"/>
              <a:t>5/6/2023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8F6C7-38DD-4E02-9374-641879494FC7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F5F4F-832A-48EC-A0CA-56F361BB11A3}" type="datetimeFigureOut">
              <a:rPr lang="en-US"/>
              <a:t>5/6/2023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277BC-D209-44C1-AD53-A75A163129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488B8-3AE6-466C-A8D7-D9AF5A5AE0CA}" type="datetimeFigureOut">
              <a:rPr lang="en-US"/>
              <a:t>5/6/2023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FB696-D8B9-429C-AEB5-BF2168429268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77823-5815-4807-BB57-3CCCD6D247A2}" type="datetimeFigureOut">
              <a:rPr lang="en-US"/>
              <a:t>5/6/2023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0E8CE-A327-4DE2-94FB-9C32FBBDC5D1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91C0B-F889-4C13-A893-568CAE8C496C}" type="datetimeFigureOut">
              <a:rPr lang="en-US"/>
              <a:t>5/6/2023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400C7-E32F-47BD-B82E-9DD7BC9815EA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DAB11-7603-4983-A8C8-1819757CE12D}" type="datetimeFigureOut">
              <a:rPr lang="en-US"/>
              <a:t>5/6/2023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2F7C6-4FAC-4D24-88C8-296E3529997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5036CAD-87E7-412B-8E3A-7F0BE54197AE}" type="datetimeFigureOut">
              <a:rPr lang="en-US"/>
              <a:t>5/6/2023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B260F24-1277-48D5-BC77-B3C448928416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tel:+34%20618%2068%2055%205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spainluxinvest@gmail.com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painluxinvest.com/stati/zolotaya-viza-v-ispani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Как будет проходить Конференция"/>
          <p:cNvSpPr>
            <a:spLocks noGrp="1"/>
          </p:cNvSpPr>
          <p:nvPr>
            <p:ph type="title" idx="4294967295"/>
          </p:nvPr>
        </p:nvSpPr>
        <p:spPr>
          <a:xfrm>
            <a:off x="246063" y="1760538"/>
            <a:ext cx="8636000" cy="2892425"/>
          </a:xfrm>
        </p:spPr>
        <p:txBody>
          <a:bodyPr/>
          <a:lstStyle/>
          <a:p>
            <a:pPr algn="ctr" defTabSz="593725" eaLnBrk="1" hangingPunct="1"/>
            <a:r>
              <a:rPr lang="ru-RU" sz="4000" b="1">
                <a:solidFill>
                  <a:srgbClr val="CC0000"/>
                </a:solidFill>
                <a:latin typeface="Arial" panose="020B0604020202020204" pitchFamily="34" charset="0"/>
              </a:rPr>
              <a:t>ЗОЛОТАЯ ВИЗА ИНВЕСТОРА</a:t>
            </a:r>
            <a:br>
              <a:rPr lang="ru-RU" sz="4000" b="1">
                <a:solidFill>
                  <a:srgbClr val="CC0000"/>
                </a:solidFill>
                <a:latin typeface="Arial" panose="020B0604020202020204" pitchFamily="34" charset="0"/>
              </a:rPr>
            </a:br>
            <a:r>
              <a:rPr lang="ru-RU" sz="4000" b="1">
                <a:solidFill>
                  <a:srgbClr val="CC0000"/>
                </a:solidFill>
                <a:latin typeface="Arial" panose="020B0604020202020204" pitchFamily="34" charset="0"/>
              </a:rPr>
              <a:t>В ИСПАНИЮ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Решение"/>
          <p:cNvSpPr>
            <a:spLocks noGrp="1"/>
          </p:cNvSpPr>
          <p:nvPr>
            <p:ph type="ctrTitle"/>
          </p:nvPr>
        </p:nvSpPr>
        <p:spPr>
          <a:xfrm>
            <a:off x="227013" y="1806575"/>
            <a:ext cx="8667750" cy="796925"/>
          </a:xfrm>
        </p:spPr>
        <p:txBody>
          <a:bodyPr/>
          <a:lstStyle/>
          <a:p>
            <a:pPr defTabSz="904875" eaLnBrk="1" hangingPunct="1"/>
            <a:r>
              <a:rPr lang="ru-RU" sz="2400" b="1" dirty="0">
                <a:latin typeface="Arial" panose="020B0604020202020204" pitchFamily="34" charset="0"/>
              </a:rPr>
              <a:t>Какие документы нужно предоставить вместе с заявлением на визу инвестора</a:t>
            </a:r>
            <a:endParaRPr lang="ru-RU" sz="2400" dirty="0">
              <a:latin typeface="Arial" panose="020B0604020202020204" pitchFamily="34" charset="0"/>
            </a:endParaRPr>
          </a:p>
        </p:txBody>
      </p:sp>
      <p:sp>
        <p:nvSpPr>
          <p:cNvPr id="23555" name="Более 3 лет созревали…"/>
          <p:cNvSpPr>
            <a:spLocks noGrp="1"/>
          </p:cNvSpPr>
          <p:nvPr>
            <p:ph type="subTitle" idx="1"/>
          </p:nvPr>
        </p:nvSpPr>
        <p:spPr>
          <a:xfrm>
            <a:off x="295275" y="2895600"/>
            <a:ext cx="8588375" cy="2292350"/>
          </a:xfrm>
        </p:spPr>
        <p:txBody>
          <a:bodyPr/>
          <a:lstStyle/>
          <a:p>
            <a:pPr algn="l" eaLnBrk="1" hangingPunct="1">
              <a:lnSpc>
                <a:spcPts val="2400"/>
              </a:lnSpc>
              <a:spcBef>
                <a:spcPct val="0"/>
              </a:spcBef>
            </a:pPr>
            <a:r>
              <a:rPr lang="ru-RU" sz="2000" dirty="0">
                <a:latin typeface="Arial" panose="020B0604020202020204" pitchFamily="34" charset="0"/>
              </a:rPr>
              <a:t>Необходимо предоставить документы, подтверждающие инвестиции. Например, в случае приобретения недвижимости, нужно предоставить нотариально оформленный окончательный контракт купли-продажи (</a:t>
            </a:r>
            <a:r>
              <a:rPr lang="en-US" sz="2000" dirty="0" err="1">
                <a:latin typeface="Arial" panose="020B0604020202020204" pitchFamily="34" charset="0"/>
              </a:rPr>
              <a:t>Escritura</a:t>
            </a:r>
            <a:r>
              <a:rPr lang="ru-RU" sz="2000" dirty="0">
                <a:latin typeface="Arial" panose="020B0604020202020204" pitchFamily="34" charset="0"/>
              </a:rPr>
              <a:t> – это купчая) или предварительный контракт на покупку (</a:t>
            </a:r>
            <a:r>
              <a:rPr lang="es-ES" sz="2000" dirty="0">
                <a:latin typeface="Arial" panose="020B0604020202020204" pitchFamily="34" charset="0"/>
              </a:rPr>
              <a:t>A</a:t>
            </a:r>
            <a:r>
              <a:rPr lang="ru-RU" sz="2000" dirty="0" err="1">
                <a:latin typeface="Arial" panose="020B0604020202020204" pitchFamily="34" charset="0"/>
              </a:rPr>
              <a:t>rras</a:t>
            </a:r>
            <a:r>
              <a:rPr lang="ru-RU" sz="2000" dirty="0">
                <a:latin typeface="Arial" panose="020B0604020202020204" pitchFamily="34" charset="0"/>
              </a:rPr>
              <a:t> – это резервный документ) и подтверждение наличия всей необходимой суммы на счету в испанском банке, заблокированных на покупку!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Решение"/>
          <p:cNvSpPr>
            <a:spLocks noGrp="1"/>
          </p:cNvSpPr>
          <p:nvPr>
            <p:ph type="ctrTitle" idx="4294967295"/>
          </p:nvPr>
        </p:nvSpPr>
        <p:spPr>
          <a:xfrm>
            <a:off x="238125" y="1993900"/>
            <a:ext cx="8667750" cy="492125"/>
          </a:xfrm>
        </p:spPr>
        <p:txBody>
          <a:bodyPr anchor="b"/>
          <a:lstStyle/>
          <a:p>
            <a:pPr algn="ctr" defTabSz="904875" eaLnBrk="1" hangingPunct="1"/>
            <a:r>
              <a:rPr lang="ru-RU" sz="2400" b="1">
                <a:latin typeface="Arial" panose="020B0604020202020204" pitchFamily="34" charset="0"/>
              </a:rPr>
              <a:t>Можно ли работать по визе инвестора?</a:t>
            </a:r>
          </a:p>
        </p:txBody>
      </p:sp>
      <p:sp>
        <p:nvSpPr>
          <p:cNvPr id="24579" name="Более 3 лет созревали…"/>
          <p:cNvSpPr>
            <a:spLocks noGrp="1"/>
          </p:cNvSpPr>
          <p:nvPr>
            <p:ph type="subTitle" idx="4294967295"/>
          </p:nvPr>
        </p:nvSpPr>
        <p:spPr>
          <a:xfrm>
            <a:off x="295275" y="2895600"/>
            <a:ext cx="8588375" cy="2292350"/>
          </a:xfrm>
        </p:spPr>
        <p:txBody>
          <a:bodyPr/>
          <a:lstStyle/>
          <a:p>
            <a:pPr marL="0" indent="0" eaLnBrk="1" hangingPunct="1">
              <a:lnSpc>
                <a:spcPts val="24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sz="2000">
                <a:latin typeface="Arial" panose="020B0604020202020204" pitchFamily="34" charset="0"/>
              </a:rPr>
              <a:t>Согласно формулировке нового закона по визе инвестора разрешено не только проживать в Испании, но и работать по найму, причем не только инвестору, но и всем совершеннолетним лицам, получившим ВНЖ как зависимые от инвестора.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Решение"/>
          <p:cNvSpPr>
            <a:spLocks noGrp="1"/>
          </p:cNvSpPr>
          <p:nvPr>
            <p:ph type="ctrTitle" idx="4294967295"/>
          </p:nvPr>
        </p:nvSpPr>
        <p:spPr>
          <a:xfrm>
            <a:off x="254000" y="1411288"/>
            <a:ext cx="8636000" cy="623887"/>
          </a:xfrm>
        </p:spPr>
        <p:txBody>
          <a:bodyPr anchor="b"/>
          <a:lstStyle/>
          <a:p>
            <a:pPr algn="ctr" defTabSz="904875" eaLnBrk="1" hangingPunct="1"/>
            <a:r>
              <a:rPr lang="ru-RU" sz="2400" b="1">
                <a:latin typeface="Arial" panose="020B0604020202020204" pitchFamily="34" charset="0"/>
              </a:rPr>
              <a:t>Виза </a:t>
            </a:r>
            <a:r>
              <a:rPr lang="en-US" sz="2400" b="1">
                <a:latin typeface="Arial" panose="020B0604020202020204" pitchFamily="34" charset="0"/>
              </a:rPr>
              <a:t>D</a:t>
            </a:r>
            <a:r>
              <a:rPr lang="ru-RU" sz="2400" b="1">
                <a:latin typeface="Arial" panose="020B0604020202020204" pitchFamily="34" charset="0"/>
              </a:rPr>
              <a:t> инвестора – это обязательный этап процедуры?</a:t>
            </a:r>
            <a:endParaRPr lang="ru-RU" sz="2400">
              <a:latin typeface="Arial" panose="020B0604020202020204" pitchFamily="34" charset="0"/>
            </a:endParaRPr>
          </a:p>
        </p:txBody>
      </p:sp>
      <p:sp>
        <p:nvSpPr>
          <p:cNvPr id="25603" name="Более 3 лет созревали…"/>
          <p:cNvSpPr>
            <a:spLocks noGrp="1"/>
          </p:cNvSpPr>
          <p:nvPr>
            <p:ph type="subTitle" idx="4294967295"/>
          </p:nvPr>
        </p:nvSpPr>
        <p:spPr>
          <a:xfrm>
            <a:off x="236538" y="2092325"/>
            <a:ext cx="8670925" cy="3344863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sz="1800">
                <a:latin typeface="Arial" panose="020B0604020202020204" pitchFamily="34" charset="0"/>
              </a:rPr>
              <a:t>Закон 14/2013 разрешает инвестору, легально находящемуся на территории Испании и инвестирующему в требуемые сферы согласно вышеуказанному перечню, подать заявление на ВНЖ без необходимости выезжать из Испании.</a:t>
            </a: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sz="1800">
                <a:latin typeface="Arial" panose="020B0604020202020204" pitchFamily="34" charset="0"/>
              </a:rPr>
              <a:t>Уточнение: 1) Резиденция - ВНЖ инвестора первично выдаётся сразу на </a:t>
            </a:r>
            <a:r>
              <a:rPr lang="ru-RU" altLang="en-US" sz="1800">
                <a:latin typeface="Arial" panose="020B0604020202020204" pitchFamily="34" charset="0"/>
              </a:rPr>
              <a:t>3</a:t>
            </a:r>
            <a:r>
              <a:rPr lang="en-US" sz="1800">
                <a:latin typeface="Arial" panose="020B0604020202020204" pitchFamily="34" charset="0"/>
              </a:rPr>
              <a:t> года при подаче запроса и документов в компетентные органы непосредственно на территории Испании. 2) Виза инвестора – это виза D инвестора, которая ставится в Консульстве Испании в стране гражданства или проживания ТОЛЬКО на 1 год, по ней разрешено находится в Испании 365 дней, а за шестьдесят дней до завершения срока её действия следует подать заявление в испанские компетентные органы на получение </a:t>
            </a:r>
            <a:r>
              <a:rPr lang="ru-RU" altLang="en-US" sz="1800">
                <a:latin typeface="Arial" panose="020B0604020202020204" pitchFamily="34" charset="0"/>
              </a:rPr>
              <a:t>тре</a:t>
            </a:r>
            <a:r>
              <a:rPr lang="en-US" sz="1800">
                <a:latin typeface="Arial" panose="020B0604020202020204" pitchFamily="34" charset="0"/>
              </a:rPr>
              <a:t>хгодичной резиденции инвестора (ВНЖ).</a:t>
            </a: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sz="1800">
                <a:latin typeface="Arial" panose="020B0604020202020204" pitchFamily="34" charset="0"/>
              </a:rPr>
              <a:t>Если через консульство, то схема по срокам действия ВНЖ выглядит следующим образом: 1-3-2-5 лет, а при подаче сразу в Мадриде: 3-2-5 лет.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Решение"/>
          <p:cNvSpPr>
            <a:spLocks noGrp="1"/>
          </p:cNvSpPr>
          <p:nvPr>
            <p:ph type="ctrTitle" idx="4294967295"/>
          </p:nvPr>
        </p:nvSpPr>
        <p:spPr>
          <a:xfrm>
            <a:off x="254000" y="1739900"/>
            <a:ext cx="8636000" cy="412750"/>
          </a:xfrm>
        </p:spPr>
        <p:txBody>
          <a:bodyPr anchor="b"/>
          <a:lstStyle/>
          <a:p>
            <a:pPr algn="ctr" defTabSz="904875" eaLnBrk="1" hangingPunct="1"/>
            <a:r>
              <a:rPr lang="ru-RU" sz="2400" b="1">
                <a:latin typeface="Arial" panose="020B0604020202020204" pitchFamily="34" charset="0"/>
              </a:rPr>
              <a:t>Регламент продления вида на жительство в Испании</a:t>
            </a:r>
          </a:p>
        </p:txBody>
      </p:sp>
      <p:sp>
        <p:nvSpPr>
          <p:cNvPr id="26627" name="Более 3 лет созревали…"/>
          <p:cNvSpPr>
            <a:spLocks noGrp="1"/>
          </p:cNvSpPr>
          <p:nvPr>
            <p:ph type="subTitle" idx="4294967295"/>
          </p:nvPr>
        </p:nvSpPr>
        <p:spPr>
          <a:xfrm>
            <a:off x="241300" y="2349500"/>
            <a:ext cx="8670925" cy="25590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ru-RU" sz="2000">
                <a:latin typeface="Arial" panose="020B0604020202020204" pitchFamily="34" charset="0"/>
              </a:rPr>
              <a:t>Период действия первичного вида на жительство инвестора составляет три года. По прошествии этого срока, необходимо подать заявление на продление ВНЖ на два года, с обязательным подтверждением сохранения осуществленных инвестиций, то есть, наличия недвижимости или вложений согласно правилам программы ВНЖ инвестора, на основании которых, собственно, и было оформлено ВНЖ. Затем, надо продлить ВНЖ на пять лет. Можно продлевать пятилетнее ВНЖ на пятилетний срок через каждые пять лет неограниченное количество раз.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Решение"/>
          <p:cNvSpPr>
            <a:spLocks noGrp="1"/>
          </p:cNvSpPr>
          <p:nvPr>
            <p:ph type="ctrTitle" idx="4294967295"/>
          </p:nvPr>
        </p:nvSpPr>
        <p:spPr>
          <a:xfrm>
            <a:off x="254000" y="1951038"/>
            <a:ext cx="8636000" cy="695325"/>
          </a:xfrm>
        </p:spPr>
        <p:txBody>
          <a:bodyPr anchor="b"/>
          <a:lstStyle/>
          <a:p>
            <a:pPr algn="ctr" defTabSz="904875" eaLnBrk="1" hangingPunct="1"/>
            <a:r>
              <a:rPr lang="ru-RU" sz="2400" b="1">
                <a:latin typeface="Arial" panose="020B0604020202020204" pitchFamily="34" charset="0"/>
              </a:rPr>
              <a:t>Допускается ли использование заемных средств для инвестиций?</a:t>
            </a:r>
          </a:p>
        </p:txBody>
      </p:sp>
      <p:sp>
        <p:nvSpPr>
          <p:cNvPr id="27651" name="Более 3 лет созревали…"/>
          <p:cNvSpPr>
            <a:spLocks noGrp="1"/>
          </p:cNvSpPr>
          <p:nvPr>
            <p:ph type="subTitle" idx="4294967295"/>
          </p:nvPr>
        </p:nvSpPr>
        <p:spPr>
          <a:xfrm>
            <a:off x="236538" y="2959100"/>
            <a:ext cx="8670925" cy="152717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ru-RU" sz="2000">
                <a:latin typeface="Arial" panose="020B0604020202020204" pitchFamily="34" charset="0"/>
              </a:rPr>
              <a:t>Программа ВНЖ через инвестиции в недвижимость допускает использование заемных средств или ипотечного кредитования, но только на сумму свыше 500.000 евро, то есть, инвестор должен вложить свои 500.000 евро, а всё что сверху этой суммы, допустимо финансировать за счет заемных средств.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Решение"/>
          <p:cNvSpPr>
            <a:spLocks noGrp="1"/>
          </p:cNvSpPr>
          <p:nvPr>
            <p:ph type="ctrTitle" idx="4294967295"/>
          </p:nvPr>
        </p:nvSpPr>
        <p:spPr>
          <a:xfrm>
            <a:off x="287338" y="1506538"/>
            <a:ext cx="8281987" cy="388937"/>
          </a:xfrm>
        </p:spPr>
        <p:txBody>
          <a:bodyPr anchor="b"/>
          <a:lstStyle/>
          <a:p>
            <a:pPr algn="ctr" defTabSz="904875" eaLnBrk="1" hangingPunct="1"/>
            <a:r>
              <a:rPr lang="ru-RU" sz="2400" b="1">
                <a:latin typeface="Arial" panose="020B0604020202020204" pitchFamily="34" charset="0"/>
              </a:rPr>
              <a:t>Обязательные финансовые гарантии</a:t>
            </a:r>
            <a:endParaRPr lang="ru-RU" sz="2400">
              <a:latin typeface="Arial" panose="020B0604020202020204" pitchFamily="34" charset="0"/>
            </a:endParaRPr>
          </a:p>
        </p:txBody>
      </p:sp>
      <p:sp>
        <p:nvSpPr>
          <p:cNvPr id="28675" name="Более 3 лет созревали…"/>
          <p:cNvSpPr>
            <a:spLocks noGrp="1"/>
          </p:cNvSpPr>
          <p:nvPr>
            <p:ph type="subTitle" idx="4294967295"/>
          </p:nvPr>
        </p:nvSpPr>
        <p:spPr>
          <a:xfrm>
            <a:off x="261938" y="1952625"/>
            <a:ext cx="8647112" cy="3597275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sz="1800" dirty="0">
                <a:latin typeface="Arial" panose="020B0604020202020204" pitchFamily="34" charset="0"/>
              </a:rPr>
              <a:t>Для запроса на ВНЖ инвестора требуется показать ежемесячный доход, определяемый на базе ежегодно </a:t>
            </a:r>
            <a:r>
              <a:rPr lang="ru-RU" sz="1800" dirty="0" smtClean="0">
                <a:latin typeface="Arial" panose="020B0604020202020204" pitchFamily="34" charset="0"/>
              </a:rPr>
              <a:t>минимального </a:t>
            </a:r>
            <a:r>
              <a:rPr lang="ru-RU" sz="1800" dirty="0">
                <a:latin typeface="Arial" panose="020B0604020202020204" pitchFamily="34" charset="0"/>
              </a:rPr>
              <a:t>прожиточного уровня по Испании (IPREM), а именно 400% от IPREM - для основного заявителя и 100% - для каждого последующего члена семейства.</a:t>
            </a: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sz="1800" dirty="0">
                <a:latin typeface="Arial" panose="020B0604020202020204" pitchFamily="34" charset="0"/>
              </a:rPr>
              <a:t>В 2023 году минимальный прожиточный минимум равен 600€. Таким образом, 400% IPREM – это 2.400€ в месяц, 28.800€ в год и 57.600€ за два года. А 100% IPREM – это 600€ в месяц, 7.</a:t>
            </a:r>
            <a:r>
              <a:rPr lang="es-ES" sz="1800" dirty="0">
                <a:latin typeface="Arial" panose="020B0604020202020204" pitchFamily="34" charset="0"/>
              </a:rPr>
              <a:t>2</a:t>
            </a:r>
            <a:r>
              <a:rPr lang="ru-RU" altLang="es-ES" sz="1800" dirty="0">
                <a:latin typeface="Arial" panose="020B0604020202020204" pitchFamily="34" charset="0"/>
              </a:rPr>
              <a:t>00</a:t>
            </a:r>
            <a:r>
              <a:rPr lang="ru-RU" sz="1800" dirty="0">
                <a:latin typeface="Arial" panose="020B0604020202020204" pitchFamily="34" charset="0"/>
              </a:rPr>
              <a:t>€ в год и 14.</a:t>
            </a:r>
            <a:r>
              <a:rPr lang="es-ES" sz="1800" dirty="0">
                <a:latin typeface="Arial" panose="020B0604020202020204" pitchFamily="34" charset="0"/>
              </a:rPr>
              <a:t>4</a:t>
            </a:r>
            <a:r>
              <a:rPr lang="ru-RU" altLang="es-ES" sz="1800" dirty="0">
                <a:latin typeface="Arial" panose="020B0604020202020204" pitchFamily="34" charset="0"/>
              </a:rPr>
              <a:t>00</a:t>
            </a:r>
            <a:r>
              <a:rPr lang="ru-RU" sz="1800" dirty="0">
                <a:latin typeface="Arial" panose="020B0604020202020204" pitchFamily="34" charset="0"/>
              </a:rPr>
              <a:t>€ за два года</a:t>
            </a:r>
            <a:r>
              <a:rPr lang="ru-RU" sz="1800" dirty="0" smtClean="0">
                <a:latin typeface="Arial" panose="020B0604020202020204" pitchFamily="34" charset="0"/>
              </a:rPr>
              <a:t>.</a:t>
            </a:r>
          </a:p>
          <a:p>
            <a:pPr marL="0" indent="0">
              <a:spcBef>
                <a:spcPct val="0"/>
              </a:spcBef>
              <a:buNone/>
            </a:pPr>
            <a:r>
              <a:rPr lang="ru-RU" sz="1800" dirty="0">
                <a:latin typeface="Arial" panose="020B0604020202020204" pitchFamily="34" charset="0"/>
              </a:rPr>
              <a:t>Но мы рекомендуем подтверждать доходы, исходя из 2.700</a:t>
            </a:r>
            <a:r>
              <a:rPr lang="es-ES" sz="1800" dirty="0">
                <a:latin typeface="Arial" panose="020B0604020202020204" pitchFamily="34" charset="0"/>
              </a:rPr>
              <a:t>€</a:t>
            </a:r>
            <a:r>
              <a:rPr lang="ru-RU" sz="1800" dirty="0">
                <a:latin typeface="Arial" panose="020B0604020202020204" pitchFamily="34" charset="0"/>
              </a:rPr>
              <a:t> на главного члена семьи. А для граждан РФ рекомендуется увеличивать сумму необходимого дохода вдвое.</a:t>
            </a: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sz="1800" dirty="0" smtClean="0">
                <a:latin typeface="Arial" panose="020B0604020202020204" pitchFamily="34" charset="0"/>
              </a:rPr>
              <a:t>Наличие </a:t>
            </a:r>
            <a:r>
              <a:rPr lang="ru-RU" sz="1800" dirty="0">
                <a:latin typeface="Arial" panose="020B0604020202020204" pitchFamily="34" charset="0"/>
              </a:rPr>
              <a:t>этих сумм на испанском счету нужно подтвердить банковским документом.</a:t>
            </a: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sz="1800" dirty="0">
                <a:latin typeface="Arial" panose="020B0604020202020204" pitchFamily="34" charset="0"/>
              </a:rPr>
              <a:t>Показать можно из расчета на год, но всегда лучше подстраховаться и показать средства на два года.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Решение"/>
          <p:cNvSpPr>
            <a:spLocks noGrp="1"/>
          </p:cNvSpPr>
          <p:nvPr>
            <p:ph type="ctrTitle" idx="4294967295"/>
          </p:nvPr>
        </p:nvSpPr>
        <p:spPr>
          <a:xfrm>
            <a:off x="236538" y="2351088"/>
            <a:ext cx="8669337" cy="400050"/>
          </a:xfrm>
        </p:spPr>
        <p:txBody>
          <a:bodyPr anchor="b"/>
          <a:lstStyle/>
          <a:p>
            <a:pPr algn="ctr" defTabSz="904875" eaLnBrk="1" hangingPunct="1"/>
            <a:r>
              <a:rPr lang="ru-RU" sz="2400" b="1">
                <a:latin typeface="Arial" panose="020B0604020202020204" pitchFamily="34" charset="0"/>
              </a:rPr>
              <a:t>Когда фактически можно стать гражданином Испании?</a:t>
            </a:r>
          </a:p>
        </p:txBody>
      </p:sp>
      <p:sp>
        <p:nvSpPr>
          <p:cNvPr id="29699" name="Более 3 лет созревали…"/>
          <p:cNvSpPr>
            <a:spLocks noGrp="1"/>
          </p:cNvSpPr>
          <p:nvPr>
            <p:ph type="subTitle" idx="4294967295"/>
          </p:nvPr>
        </p:nvSpPr>
        <p:spPr>
          <a:xfrm>
            <a:off x="265113" y="3054350"/>
            <a:ext cx="8612187" cy="749300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ru-RU" sz="2000">
                <a:latin typeface="Arial" panose="020B0604020202020204" pitchFamily="34" charset="0"/>
              </a:rPr>
              <a:t>По прошествии десятилетнего срока фактического, постоянного, легального проживания в Испании по ВНЖ.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Решение"/>
          <p:cNvSpPr>
            <a:spLocks noGrp="1"/>
          </p:cNvSpPr>
          <p:nvPr>
            <p:ph type="ctrTitle" idx="4294967295"/>
          </p:nvPr>
        </p:nvSpPr>
        <p:spPr>
          <a:xfrm>
            <a:off x="236538" y="2058988"/>
            <a:ext cx="8669337" cy="1090612"/>
          </a:xfrm>
        </p:spPr>
        <p:txBody>
          <a:bodyPr anchor="b"/>
          <a:lstStyle/>
          <a:p>
            <a:pPr algn="ctr" defTabSz="904875" eaLnBrk="1" hangingPunct="1"/>
            <a:r>
              <a:rPr lang="ru-RU" sz="2400" b="1">
                <a:latin typeface="Arial" panose="020B0604020202020204" pitchFamily="34" charset="0"/>
              </a:rPr>
              <a:t>Как регламентируются или ограничиваются минимальные сроки нахождения в стране для владельцев Золотой визы инвестора?</a:t>
            </a:r>
          </a:p>
        </p:txBody>
      </p:sp>
      <p:sp>
        <p:nvSpPr>
          <p:cNvPr id="30723" name="Более 3 лет созревали…"/>
          <p:cNvSpPr>
            <a:spLocks noGrp="1"/>
          </p:cNvSpPr>
          <p:nvPr>
            <p:ph type="subTitle" idx="4294967295"/>
          </p:nvPr>
        </p:nvSpPr>
        <p:spPr>
          <a:xfrm>
            <a:off x="265113" y="3429000"/>
            <a:ext cx="8612187" cy="11938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ru-RU" sz="2000">
                <a:latin typeface="Arial" panose="020B0604020202020204" pitchFamily="34" charset="0"/>
              </a:rPr>
              <a:t>В целом наличие визы инвестора не ограничивает периоды нахождения в государстве, тем не менее, если вы рассчитываете на постоянный вид на жительство и гражданство в будущем, то есть некоторые нюансы, которые стоит предусмотреть.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Решение"/>
          <p:cNvSpPr>
            <a:spLocks noGrp="1"/>
          </p:cNvSpPr>
          <p:nvPr>
            <p:ph type="ctrTitle" idx="4294967295"/>
          </p:nvPr>
        </p:nvSpPr>
        <p:spPr>
          <a:xfrm>
            <a:off x="250825" y="1970088"/>
            <a:ext cx="8634413" cy="1314450"/>
          </a:xfrm>
        </p:spPr>
        <p:txBody>
          <a:bodyPr anchor="b"/>
          <a:lstStyle/>
          <a:p>
            <a:pPr algn="ctr" defTabSz="904875" eaLnBrk="1" hangingPunct="1"/>
            <a:r>
              <a:rPr lang="ru-RU" sz="2400" b="1">
                <a:latin typeface="Arial" panose="020B0604020202020204" pitchFamily="34" charset="0"/>
              </a:rPr>
              <a:t>Если со стороны покупателя выступают два основных владельца элитной недвижимости, то возможно ли оформление двух Золотых виз на двух основных заявителей?</a:t>
            </a:r>
            <a:endParaRPr lang="ru-RU" sz="2400">
              <a:latin typeface="Arial" panose="020B0604020202020204" pitchFamily="34" charset="0"/>
            </a:endParaRPr>
          </a:p>
        </p:txBody>
      </p:sp>
      <p:sp>
        <p:nvSpPr>
          <p:cNvPr id="31747" name="Более 3 лет созревали…"/>
          <p:cNvSpPr>
            <a:spLocks noGrp="1"/>
          </p:cNvSpPr>
          <p:nvPr>
            <p:ph type="subTitle" idx="4294967295"/>
          </p:nvPr>
        </p:nvSpPr>
        <p:spPr>
          <a:xfrm>
            <a:off x="260350" y="3489325"/>
            <a:ext cx="8636000" cy="1597025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sz="2000">
                <a:latin typeface="Arial" panose="020B0604020202020204" pitchFamily="34" charset="0"/>
              </a:rPr>
              <a:t>Это возможно, если цена недвижимости дороже 1.000.000 евро и оба собственника имеют по 50% доли этой недвижимости. Если общая цена недвижимости составляет от 500.000 евро до 999.999 евро, то может быть только один основной получатель Золотой визы, остальные получатели проходят как члены семьи.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Решение"/>
          <p:cNvSpPr>
            <a:spLocks noGrp="1"/>
          </p:cNvSpPr>
          <p:nvPr>
            <p:ph type="ctrTitle" idx="4294967295"/>
          </p:nvPr>
        </p:nvSpPr>
        <p:spPr>
          <a:xfrm>
            <a:off x="219075" y="2544763"/>
            <a:ext cx="8656638" cy="476250"/>
          </a:xfrm>
        </p:spPr>
        <p:txBody>
          <a:bodyPr anchor="b"/>
          <a:lstStyle/>
          <a:p>
            <a:pPr algn="ctr" defTabSz="904875" eaLnBrk="1" hangingPunct="1"/>
            <a:r>
              <a:rPr lang="ru-RU" sz="2400" b="1">
                <a:latin typeface="Arial" panose="020B0604020202020204" pitchFamily="34" charset="0"/>
              </a:rPr>
              <a:t>Где надо будет продлевать ВНЖ инвестора?</a:t>
            </a:r>
          </a:p>
        </p:txBody>
      </p:sp>
      <p:sp>
        <p:nvSpPr>
          <p:cNvPr id="32771" name="Более 3 лет созревали…"/>
          <p:cNvSpPr>
            <a:spLocks noGrp="1"/>
          </p:cNvSpPr>
          <p:nvPr>
            <p:ph type="subTitle" idx="4294967295"/>
          </p:nvPr>
        </p:nvSpPr>
        <p:spPr>
          <a:xfrm>
            <a:off x="260350" y="3489325"/>
            <a:ext cx="8647113" cy="9525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sz="2000">
                <a:latin typeface="Arial" panose="020B0604020202020204" pitchFamily="34" charset="0"/>
              </a:rPr>
              <a:t>Исключительно в Испании, даже если первоначально вы запрашивали визу инвестора через Консульство/Посольство Испании в стране вашего проживания.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Как будет проходить Конференция"/>
          <p:cNvSpPr>
            <a:spLocks noGrp="1"/>
          </p:cNvSpPr>
          <p:nvPr>
            <p:ph type="title" idx="4294967295"/>
          </p:nvPr>
        </p:nvSpPr>
        <p:spPr>
          <a:xfrm>
            <a:off x="242888" y="1725613"/>
            <a:ext cx="8658225" cy="488950"/>
          </a:xfrm>
        </p:spPr>
        <p:txBody>
          <a:bodyPr/>
          <a:lstStyle/>
          <a:p>
            <a:pPr algn="ctr" defTabSz="593725" eaLnBrk="1" hangingPunct="1"/>
            <a:r>
              <a:rPr lang="ru-RU" sz="2400" b="1">
                <a:latin typeface="Arial" panose="020B0604020202020204" pitchFamily="34" charset="0"/>
              </a:rPr>
              <a:t>Елена Кофейникова</a:t>
            </a:r>
          </a:p>
        </p:txBody>
      </p:sp>
      <p:sp>
        <p:nvSpPr>
          <p:cNvPr id="15363" name="5 спикеров ( расписание в группе ВК)…"/>
          <p:cNvSpPr>
            <a:spLocks noGrp="1"/>
          </p:cNvSpPr>
          <p:nvPr>
            <p:ph type="body" idx="4294967295"/>
          </p:nvPr>
        </p:nvSpPr>
        <p:spPr>
          <a:xfrm>
            <a:off x="230188" y="2427288"/>
            <a:ext cx="8682037" cy="26606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ü"/>
            </a:pPr>
            <a:r>
              <a:rPr lang="ru-RU" sz="2000">
                <a:solidFill>
                  <a:srgbClr val="000000"/>
                </a:solidFill>
                <a:latin typeface="Arial" panose="020B0604020202020204" pitchFamily="34" charset="0"/>
              </a:rPr>
              <a:t>Эксперт по продаже, строительству и инвестициям в недвижимость в Испании и Англии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ru-RU" sz="2000">
                <a:latin typeface="Arial" panose="020B0604020202020204" pitchFamily="34" charset="0"/>
              </a:rPr>
              <a:t>Директор компании по продаже недвижимости и инвестиций в Испании </a:t>
            </a:r>
            <a:r>
              <a:rPr lang="en-GB" sz="2000">
                <a:latin typeface="Arial" panose="020B0604020202020204" pitchFamily="34" charset="0"/>
              </a:rPr>
              <a:t>SpainLuxInvest</a:t>
            </a:r>
            <a:endParaRPr lang="ru-RU" sz="2000">
              <a:latin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ru-RU" sz="2000">
                <a:latin typeface="Arial" panose="020B0604020202020204" pitchFamily="34" charset="0"/>
              </a:rPr>
              <a:t>Президент международного портала элитной недвижимости </a:t>
            </a:r>
            <a:r>
              <a:rPr lang="en-GB" sz="2000">
                <a:latin typeface="Arial" panose="020B0604020202020204" pitchFamily="34" charset="0"/>
              </a:rPr>
              <a:t>LuxInvest</a:t>
            </a:r>
            <a:endParaRPr lang="ru-RU" sz="2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ru-RU" sz="2000">
                <a:latin typeface="Arial" panose="020B0604020202020204" pitchFamily="34" charset="0"/>
              </a:rPr>
              <a:t>Тел</a:t>
            </a:r>
            <a:r>
              <a:rPr lang="en-GB" sz="2000">
                <a:latin typeface="Arial" panose="020B0604020202020204" pitchFamily="34" charset="0"/>
              </a:rPr>
              <a:t>, Viber, WhatsApp, Telegram: </a:t>
            </a:r>
            <a:r>
              <a:rPr lang="en-GB" sz="2000">
                <a:latin typeface="Arial" panose="020B0604020202020204" pitchFamily="34" charset="0"/>
                <a:hlinkClick r:id="rId3"/>
              </a:rPr>
              <a:t>+ (34) 618 685 551</a:t>
            </a:r>
            <a:r>
              <a:rPr lang="ru-RU" sz="2000">
                <a:latin typeface="Arial" panose="020B0604020202020204" pitchFamily="34" charset="0"/>
              </a:rPr>
              <a:t> </a:t>
            </a:r>
            <a:r>
              <a:rPr lang="en-GB" sz="2000">
                <a:latin typeface="Arial" panose="020B0604020202020204" pitchFamily="34" charset="0"/>
                <a:hlinkClick r:id="rId4"/>
              </a:rPr>
              <a:t>spainluxinvest@gmail.com</a:t>
            </a:r>
            <a:endParaRPr lang="ru-RU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Решение"/>
          <p:cNvSpPr>
            <a:spLocks noGrp="1"/>
          </p:cNvSpPr>
          <p:nvPr>
            <p:ph type="ctrTitle" idx="4294967295"/>
          </p:nvPr>
        </p:nvSpPr>
        <p:spPr>
          <a:xfrm>
            <a:off x="271463" y="1360488"/>
            <a:ext cx="8680450" cy="622300"/>
          </a:xfrm>
        </p:spPr>
        <p:txBody>
          <a:bodyPr anchor="b"/>
          <a:lstStyle/>
          <a:p>
            <a:pPr algn="ctr" defTabSz="904875" eaLnBrk="1" hangingPunct="1"/>
            <a:r>
              <a:rPr lang="ru-RU" sz="2000" b="1">
                <a:latin typeface="Arial" panose="020B0604020202020204" pitchFamily="34" charset="0"/>
              </a:rPr>
              <a:t>Различия </a:t>
            </a:r>
            <a:br>
              <a:rPr lang="ru-RU" sz="2000" b="1">
                <a:latin typeface="Arial" panose="020B0604020202020204" pitchFamily="34" charset="0"/>
              </a:rPr>
            </a:br>
            <a:r>
              <a:rPr lang="ru-RU" sz="2000" b="1">
                <a:latin typeface="Arial" panose="020B0604020202020204" pitchFamily="34" charset="0"/>
              </a:rPr>
              <a:t> Золотой Визы инвестора и ВНЖ без права на работу </a:t>
            </a:r>
          </a:p>
        </p:txBody>
      </p:sp>
      <p:graphicFrame>
        <p:nvGraphicFramePr>
          <p:cNvPr id="21533" name="Group 29"/>
          <p:cNvGraphicFramePr>
            <a:graphicFrameLocks noGrp="1"/>
          </p:cNvGraphicFramePr>
          <p:nvPr/>
        </p:nvGraphicFramePr>
        <p:xfrm>
          <a:off x="352425" y="2063750"/>
          <a:ext cx="8543925" cy="3321116"/>
        </p:xfrm>
        <a:graphic>
          <a:graphicData uri="http://schemas.openxmlformats.org/drawingml/2006/table">
            <a:tbl>
              <a:tblPr/>
              <a:tblGrid>
                <a:gridCol w="4273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70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Золотая Виза инвестора 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ВНЖ без права на работу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(NO LUCRATIVA)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05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ru-RU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Основание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26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Недвижимость за 500.000€ без ипотеки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Гособлигации на сумму от 2.000.000€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Вклад в местный банк от 1.000.000€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Бизнес-проект в Испании с рабочими местами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Покупка или долгосрочная аренда недвижимости по любой цене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163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ru-RU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Момент подачи заявления</a:t>
                      </a: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59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Возможно после резервации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После подписания купчей – 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Escritura</a:t>
                      </a: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или подписания договора долгосрочной аренды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213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ru-RU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Заявители</a:t>
                      </a: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Инвестор, члены его семьи и лица на иждивении, включая совершеннолетних детей при выполнении ими определенных условий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Покупатели/арендаторы, записанные в купчей/договоре аренды, их несовершеннолетние дети и лица на иждивении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33" name="Group 17"/>
          <p:cNvGraphicFramePr>
            <a:graphicFrameLocks noGrp="1"/>
          </p:cNvGraphicFramePr>
          <p:nvPr/>
        </p:nvGraphicFramePr>
        <p:xfrm>
          <a:off x="276225" y="1971675"/>
          <a:ext cx="8589963" cy="3950208"/>
        </p:xfrm>
        <a:graphic>
          <a:graphicData uri="http://schemas.openxmlformats.org/drawingml/2006/table">
            <a:tbl>
              <a:tblPr/>
              <a:tblGrid>
                <a:gridCol w="2445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44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Золотая Виза инвестора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ВНЖ без права на работу 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(NO LUCRATIVA</a:t>
                      </a: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ru-RU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Подтверждающие документы к заявлению</a:t>
                      </a: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26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Документы, подтверждающие инвестиции, медицинская страховка, выписка из испанского банка о наличии на счету достаточной суммы денег,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паспорт основного гражданства, налоговый номер в стране текущей резиденции, загранпаспорт, свидетельство о браке, свидетельство о рождении ребенка, 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справка о несудимости с апостилем, выданная МВД, прописка в приобретённой недвижимости (</a:t>
                      </a: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прописка на начальном этапе не нужна, но будет нужна для процедуры оформления резидентской карточки уже в Испании)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200" dirty="0">
                          <a:latin typeface="Arial" panose="020B0604020202020204" pitchFamily="34" charset="0"/>
                        </a:rPr>
                        <a:t>Nota Simple (</a:t>
                      </a:r>
                      <a:r>
                        <a:rPr lang="ru-RU" sz="1200" dirty="0">
                          <a:latin typeface="Arial" panose="020B0604020202020204" pitchFamily="34" charset="0"/>
                        </a:rPr>
                        <a:t>выписка из реестра собственности</a:t>
                      </a:r>
                      <a:r>
                        <a:rPr lang="es-ES" sz="1200" dirty="0">
                          <a:latin typeface="Arial" panose="020B0604020202020204" pitchFamily="34" charset="0"/>
                        </a:rPr>
                        <a:t>), Escritura</a:t>
                      </a:r>
                      <a:r>
                        <a:rPr lang="ru-RU" sz="1200" dirty="0">
                          <a:latin typeface="Arial" panose="020B0604020202020204" pitchFamily="34" charset="0"/>
                        </a:rPr>
                        <a:t> (купчая) или договор аренды сроком на 12 месяцев с подтверждением оплаты за весь год; трудовой договор; справка о доходах за последние 3 года (из Испании - </a:t>
                      </a:r>
                      <a:r>
                        <a:rPr lang="es-ES" sz="1200" dirty="0">
                          <a:latin typeface="Arial" panose="020B0604020202020204" pitchFamily="34" charset="0"/>
                        </a:rPr>
                        <a:t>nomina, </a:t>
                      </a:r>
                      <a:r>
                        <a:rPr lang="ru-RU" sz="1200" dirty="0">
                          <a:latin typeface="Arial" panose="020B0604020202020204" pitchFamily="34" charset="0"/>
                        </a:rPr>
                        <a:t>из Украины – </a:t>
                      </a:r>
                      <a:r>
                        <a:rPr lang="ru-RU" sz="1200" dirty="0" err="1">
                          <a:latin typeface="Arial" panose="020B0604020202020204" pitchFamily="34" charset="0"/>
                        </a:rPr>
                        <a:t>дов</a:t>
                      </a:r>
                      <a:r>
                        <a:rPr lang="es-ES" sz="1200" dirty="0">
                          <a:latin typeface="Arial" panose="020B0604020202020204" pitchFamily="34" charset="0"/>
                        </a:rPr>
                        <a:t>i</a:t>
                      </a:r>
                      <a:r>
                        <a:rPr lang="ru-RU" sz="1200" dirty="0" err="1">
                          <a:latin typeface="Arial" panose="020B0604020202020204" pitchFamily="34" charset="0"/>
                        </a:rPr>
                        <a:t>дка</a:t>
                      </a:r>
                      <a:r>
                        <a:rPr lang="ru-RU" sz="1200" dirty="0">
                          <a:latin typeface="Arial" panose="020B0604020202020204" pitchFamily="34" charset="0"/>
                        </a:rPr>
                        <a:t> про доходи, из РФ – 2НДФЛ, из других стран – справка о доходах по форме, утвержденной в стране); справка с места работы, подтверждающая возможность работать удаленно; банковская выписка о выплатах заработной платы за последние 12 месяцев; декларации о доходах и оплаченных налогах, свидетельство о регистрации, банковская выписка о движении денежных средств по всем счётам за последние 12 месяцев (если это собственная компания или предпринимательство); справка о несудимости с апостилем, выданная МВД; справка об отсутствии налоговой задолженности; медицинская справка о состоянии здоровья; медицинская страховка; контракт об открытии расчётного счёта в испанском банке; выписка о движении денег по счёту в испанском банке за период не менее 3 месяцев с указанием остатка; выписка из испанского банка о наличии требуемой суммы на счету; испанская прописка (на начальном этапе не нужна, но будет нужна для процедуры оформления резидентской карточки уже в Испании); копия паспорта основного гражданства, налоговый номер в стране текущей резиденции, копия загранпаспорта, копия свидетельства о браке, копия свидетельства о рождении ребенка; 2 фотографии размером 3,5 Х 4,5 (минимум 80% лица); анкета с указанием </a:t>
                      </a:r>
                      <a:r>
                        <a:rPr lang="ru-RU" sz="1200">
                          <a:latin typeface="Arial" panose="020B0604020202020204" pitchFamily="34" charset="0"/>
                        </a:rPr>
                        <a:t>всех данных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74" name="Group 34"/>
          <p:cNvGraphicFramePr>
            <a:graphicFrameLocks noGrp="1"/>
          </p:cNvGraphicFramePr>
          <p:nvPr/>
        </p:nvGraphicFramePr>
        <p:xfrm>
          <a:off x="252413" y="1711325"/>
          <a:ext cx="8637587" cy="3675888"/>
        </p:xfrm>
        <a:graphic>
          <a:graphicData uri="http://schemas.openxmlformats.org/drawingml/2006/table">
            <a:tbl>
              <a:tblPr/>
              <a:tblGrid>
                <a:gridCol w="3243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Золотая Виза инвестора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ВНЖ без права на работу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(NO LUCRATIVA</a:t>
                      </a: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ru-RU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Право официально работать на территории Испании</a:t>
                      </a: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59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РАЗРЕШЕНО ИЗНАЧАЛЬНО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ru-RU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ИЗНАЧАЛЬНО НЕ РАЗРЕШЕНО. НО при первом продлении, спустя 1 год, можно поменять его на ВНЖ с правом на работу,</a:t>
                      </a: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 соблюдении требований и предоставлении предварительного трудового контракта. В момент получения пятилетнего продления вида на жительство оно уже выдается с правом на работу.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ru-RU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Срок рассмотрения документов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– 2,5 месяца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Фактически 1-1,5 месяца (по закону 2-4 месяца)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413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ru-RU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Срок действия: в случае оформления Золотой визы - при подаче в Испании, а ВНЖ </a:t>
                      </a:r>
                      <a:r>
                        <a:rPr kumimoji="0" 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LUCRATIVA </a:t>
                      </a:r>
                      <a:r>
                        <a:rPr kumimoji="0" lang="ru-RU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подаётся в консульстве или посольстве в стране резиденции или гражданства</a:t>
                      </a:r>
                      <a:endParaRPr kumimoji="0" lang="ru-RU" sz="24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ВНЖ Инвестора выдаётся на 3 года</a:t>
                      </a:r>
                      <a:endParaRPr kumimoji="0" 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Виза 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переходящая в ВНЖ без права на работу, выдаётся на 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7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ru-RU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Срок действия первичного ВНЖ</a:t>
                      </a:r>
                      <a:endParaRPr kumimoji="0" lang="ru-RU" sz="1400" b="1" i="1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года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94" name="Group 30"/>
          <p:cNvGraphicFramePr>
            <a:graphicFrameLocks noGrp="1"/>
          </p:cNvGraphicFramePr>
          <p:nvPr/>
        </p:nvGraphicFramePr>
        <p:xfrm>
          <a:off x="265113" y="1943100"/>
          <a:ext cx="8613775" cy="3583687"/>
        </p:xfrm>
        <a:graphic>
          <a:graphicData uri="http://schemas.openxmlformats.org/drawingml/2006/table">
            <a:tbl>
              <a:tblPr/>
              <a:tblGrid>
                <a:gridCol w="4367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6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Золотая Виза инвестора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ВНЖ без права на работу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(NO LUCRATIVA</a:t>
                      </a: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163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ru-RU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Схема срока действия резиденции, в годах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59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3-2-5 (при условии первичного запроса сразу на территории Испании)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1-2-2-5</a:t>
                      </a: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7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ru-RU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ОБЯЗАТЕЛЬНЫЕ сроки пребывания в Испании</a:t>
                      </a: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Требуется, как минимум, 1 поездка в течение срока действия визы или ВНЖ.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Требуется проживать, минимально, 183 календарных дня в каждом году.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363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ru-RU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Место первичной подачи заявления и пакета документов</a:t>
                      </a: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477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Испании, в специальных органах в Мадриде или в Консульстве Испании в стране текущей резиденции или гражданства. Для осуществления трудовой деятельности необходимо на территории Испании пройти процесс замены визы инвестора, которую получали в Консульстве, на резиденцию с правом на работу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ТОЛЬКО в Консульстве Испании в стране текущей резиденции или гражданства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Решение"/>
          <p:cNvSpPr>
            <a:spLocks noGrp="1"/>
          </p:cNvSpPr>
          <p:nvPr>
            <p:ph type="ctrTitle" idx="4294967295"/>
          </p:nvPr>
        </p:nvSpPr>
        <p:spPr>
          <a:xfrm>
            <a:off x="282575" y="1611313"/>
            <a:ext cx="8577263" cy="712787"/>
          </a:xfrm>
        </p:spPr>
        <p:txBody>
          <a:bodyPr anchor="b"/>
          <a:lstStyle/>
          <a:p>
            <a:pPr algn="ctr" defTabSz="904875" eaLnBrk="1" hangingPunct="1"/>
            <a:r>
              <a:rPr lang="ru-RU" sz="2400" b="1">
                <a:latin typeface="Arial" panose="020B0604020202020204" pitchFamily="34" charset="0"/>
              </a:rPr>
              <a:t>Как понять – владелец Золотой визы в Испании – это налоговый резидент?</a:t>
            </a:r>
          </a:p>
        </p:txBody>
      </p:sp>
      <p:sp>
        <p:nvSpPr>
          <p:cNvPr id="37891" name="Более 3 лет созревали…"/>
          <p:cNvSpPr>
            <a:spLocks noGrp="1"/>
          </p:cNvSpPr>
          <p:nvPr>
            <p:ph type="subTitle" idx="4294967295"/>
          </p:nvPr>
        </p:nvSpPr>
        <p:spPr>
          <a:xfrm>
            <a:off x="246063" y="2420938"/>
            <a:ext cx="8651875" cy="3128962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sz="2000">
                <a:latin typeface="Arial" panose="020B0604020202020204" pitchFamily="34" charset="0"/>
              </a:rPr>
              <a:t>Самый первый критерий, по которому физическое лицо может считаться налоговым резидентом, это - по времени нахождения в стране. Простыми словами, если физлицо проживает в Испании дольше 183 календарных дней, то физлицо выполняет первое требование по становлению налоговым резидентом Испании (как например, по программе ВНЖ без права на работу, где есть обязательный минимальный срок проживания в стране). Собственник же визы инвестора не ограничен подобными сроками, поэтому может самостоятельно выбирать, будет ли он проживать в Испании более шести месяцев и становиться налоговым резидентом или не будет. Это очень хороший положительный момент!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Решение"/>
          <p:cNvSpPr>
            <a:spLocks noGrp="1"/>
          </p:cNvSpPr>
          <p:nvPr>
            <p:ph type="ctrTitle" idx="4294967295"/>
          </p:nvPr>
        </p:nvSpPr>
        <p:spPr>
          <a:xfrm>
            <a:off x="282575" y="2160588"/>
            <a:ext cx="8577263" cy="396875"/>
          </a:xfrm>
        </p:spPr>
        <p:txBody>
          <a:bodyPr anchor="b"/>
          <a:lstStyle/>
          <a:p>
            <a:pPr algn="ctr" defTabSz="904875" eaLnBrk="1" hangingPunct="1"/>
            <a:r>
              <a:rPr lang="ru-RU" sz="2400" b="1">
                <a:latin typeface="Arial" panose="020B0604020202020204" pitchFamily="34" charset="0"/>
              </a:rPr>
              <a:t>ВАЖНО!</a:t>
            </a:r>
          </a:p>
        </p:txBody>
      </p:sp>
      <p:sp>
        <p:nvSpPr>
          <p:cNvPr id="38915" name="Более 3 лет созревали…"/>
          <p:cNvSpPr>
            <a:spLocks noGrp="1"/>
          </p:cNvSpPr>
          <p:nvPr>
            <p:ph type="subTitle" idx="4294967295"/>
          </p:nvPr>
        </p:nvSpPr>
        <p:spPr>
          <a:xfrm>
            <a:off x="246063" y="2714625"/>
            <a:ext cx="8651875" cy="1709738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sz="2000" b="1">
                <a:latin typeface="Arial" panose="020B0604020202020204" pitchFamily="34" charset="0"/>
              </a:rPr>
              <a:t>Если собственник резиденции инвестора или визы Д инвестора находится в стране менее шести месяцев, то он не становится налоговым резидентом, а, значит, не обязан декларировать свои доходы по всему миру, тем не менее, он должен декларировать свои доходы и недвижимость в Испании и оплачивать соответствующие налоги.</a:t>
            </a:r>
            <a:r>
              <a:rPr lang="ru-RU" sz="2000">
                <a:latin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Решение"/>
          <p:cNvSpPr>
            <a:spLocks noGrp="1"/>
          </p:cNvSpPr>
          <p:nvPr>
            <p:ph type="ctrTitle" idx="4294967295"/>
          </p:nvPr>
        </p:nvSpPr>
        <p:spPr>
          <a:xfrm>
            <a:off x="282575" y="1562100"/>
            <a:ext cx="8577263" cy="396875"/>
          </a:xfrm>
        </p:spPr>
        <p:txBody>
          <a:bodyPr anchor="b"/>
          <a:lstStyle/>
          <a:p>
            <a:pPr algn="ctr" defTabSz="904875" eaLnBrk="1" hangingPunct="1"/>
            <a:r>
              <a:rPr lang="ru-RU" sz="2400" b="1">
                <a:latin typeface="Arial" panose="020B0604020202020204" pitchFamily="34" charset="0"/>
              </a:rPr>
              <a:t>Налог на прибыль для владельцев ВНЖ инвестора</a:t>
            </a:r>
            <a:endParaRPr lang="ru-RU" sz="2400">
              <a:latin typeface="Arial" panose="020B0604020202020204" pitchFamily="34" charset="0"/>
            </a:endParaRPr>
          </a:p>
        </p:txBody>
      </p:sp>
      <p:sp>
        <p:nvSpPr>
          <p:cNvPr id="39939" name="Более 3 лет созревали…"/>
          <p:cNvSpPr>
            <a:spLocks noGrp="1"/>
          </p:cNvSpPr>
          <p:nvPr>
            <p:ph type="subTitle" idx="4294967295"/>
          </p:nvPr>
        </p:nvSpPr>
        <p:spPr>
          <a:xfrm>
            <a:off x="246063" y="2092325"/>
            <a:ext cx="8651875" cy="3386138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sz="1800">
                <a:latin typeface="Arial" panose="020B0604020202020204" pitchFamily="34" charset="0"/>
              </a:rPr>
              <a:t>Схема работы налога хорошо представлена на следующем примере. Представим, что вы - хозяин бизнеса в вашей стране (Российская Федерация, Украина, страны СНГ) плюс у вас есть доходная деятельность в Испании. Изначально по паспорту и гражданству вы являетесь налоговым резидентом вашей страны со всеми вытекающими из этого статуса последствиями для целей налогообложения. Допустим, у вас ВНЖ инвестора и вы живете в Испании более шести месяцев в каждом отчетном году, то есть фактически вы налоговый резидент Испании. За этот конкретный отчетный год вы будете признаны неналоговым резидентом вашей страны и будете платить там налоги как нерезидент, а в Испании вы будете считаться налоговым резидентом и будете оплачивать испанский налог на прибыль физлица, ставка которого варьируется от 0 до 46%, причем, с учетом уже оплаченного налога в вашей стране.</a:t>
            </a:r>
            <a:r>
              <a:rPr lang="ru-RU" sz="2000">
                <a:latin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Решение"/>
          <p:cNvSpPr>
            <a:spLocks noGrp="1"/>
          </p:cNvSpPr>
          <p:nvPr>
            <p:ph type="ctrTitle" idx="4294967295"/>
          </p:nvPr>
        </p:nvSpPr>
        <p:spPr>
          <a:xfrm>
            <a:off x="282575" y="2160588"/>
            <a:ext cx="8577263" cy="396875"/>
          </a:xfrm>
        </p:spPr>
        <p:txBody>
          <a:bodyPr anchor="b"/>
          <a:lstStyle/>
          <a:p>
            <a:pPr algn="ctr" defTabSz="904875" eaLnBrk="1" hangingPunct="1"/>
            <a:r>
              <a:rPr lang="ru-RU" sz="2400" b="1">
                <a:latin typeface="Arial" panose="020B0604020202020204" pitchFamily="34" charset="0"/>
              </a:rPr>
              <a:t>ВАЖНО ЗНАТЬ!</a:t>
            </a:r>
          </a:p>
        </p:txBody>
      </p:sp>
      <p:sp>
        <p:nvSpPr>
          <p:cNvPr id="40963" name="Более 3 лет созревали…"/>
          <p:cNvSpPr>
            <a:spLocks noGrp="1"/>
          </p:cNvSpPr>
          <p:nvPr>
            <p:ph type="subTitle" idx="4294967295"/>
          </p:nvPr>
        </p:nvSpPr>
        <p:spPr>
          <a:xfrm>
            <a:off x="246063" y="2714625"/>
            <a:ext cx="8651875" cy="1908175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sz="2000" b="1">
                <a:latin typeface="Arial" panose="020B0604020202020204" pitchFamily="34" charset="0"/>
              </a:rPr>
              <a:t>Так как ставка налога на прибыль в Испании достаточно сильно варьируется, то стоит получить консультацию у налогового аудитора по условиям налогообложения и ставке, применимой в каждом отдельном случае, поскольку на законное снижение ставки влияют данные имеющейся ипотеки, состав семьи и другие немаловажные критерии.</a:t>
            </a:r>
            <a:r>
              <a:rPr lang="ru-RU" sz="2000">
                <a:latin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Решение"/>
          <p:cNvSpPr>
            <a:spLocks noGrp="1"/>
          </p:cNvSpPr>
          <p:nvPr>
            <p:ph type="ctrTitle" idx="4294967295"/>
          </p:nvPr>
        </p:nvSpPr>
        <p:spPr>
          <a:xfrm>
            <a:off x="282575" y="2066925"/>
            <a:ext cx="8577263" cy="490538"/>
          </a:xfrm>
        </p:spPr>
        <p:txBody>
          <a:bodyPr anchor="b"/>
          <a:lstStyle/>
          <a:p>
            <a:pPr algn="ctr" defTabSz="904875" eaLnBrk="1" hangingPunct="1"/>
            <a:r>
              <a:rPr lang="ru-RU" sz="2400" b="1">
                <a:latin typeface="Arial" panose="020B0604020202020204" pitchFamily="34" charset="0"/>
              </a:rPr>
              <a:t>ДЛЯ СВЕДЕНИЯ</a:t>
            </a:r>
            <a:r>
              <a:rPr lang="ru-RU"/>
              <a:t> </a:t>
            </a:r>
          </a:p>
        </p:txBody>
      </p:sp>
      <p:sp>
        <p:nvSpPr>
          <p:cNvPr id="41987" name="Более 3 лет созревали…"/>
          <p:cNvSpPr>
            <a:spLocks noGrp="1"/>
          </p:cNvSpPr>
          <p:nvPr>
            <p:ph type="subTitle" idx="4294967295"/>
          </p:nvPr>
        </p:nvSpPr>
        <p:spPr>
          <a:xfrm>
            <a:off x="246063" y="2714625"/>
            <a:ext cx="8651875" cy="2025650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sz="2000">
                <a:latin typeface="Arial" panose="020B0604020202020204" pitchFamily="34" charset="0"/>
              </a:rPr>
              <a:t>В некоторых ситуациях положение о признании налоговым резидентом по факту проживания больше шести месяцев в году не применяется. А именно в ситуациях, когда центр жизненно важных интересов (активы, семья, задекларированные доходы) расположен в Российской Федерации (Украине, странах СНГ), что подтверждается сертификатом налогового резидента и декларациями по налогу на доходы физических лиц из вашей страны.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Решение"/>
          <p:cNvSpPr>
            <a:spLocks noGrp="1"/>
          </p:cNvSpPr>
          <p:nvPr>
            <p:ph type="ctrTitle" idx="4294967295"/>
          </p:nvPr>
        </p:nvSpPr>
        <p:spPr>
          <a:xfrm>
            <a:off x="282575" y="2066925"/>
            <a:ext cx="8577263" cy="490538"/>
          </a:xfrm>
        </p:spPr>
        <p:txBody>
          <a:bodyPr anchor="b"/>
          <a:lstStyle/>
          <a:p>
            <a:pPr algn="ctr" defTabSz="904875" eaLnBrk="1" hangingPunct="1"/>
            <a:r>
              <a:rPr lang="ru-RU" sz="2400" b="1">
                <a:latin typeface="Arial" panose="020B0604020202020204" pitchFamily="34" charset="0"/>
              </a:rPr>
              <a:t>ВАЖНО!</a:t>
            </a:r>
            <a:endParaRPr lang="ru-RU" sz="2400">
              <a:latin typeface="Arial" panose="020B0604020202020204" pitchFamily="34" charset="0"/>
            </a:endParaRPr>
          </a:p>
        </p:txBody>
      </p:sp>
      <p:sp>
        <p:nvSpPr>
          <p:cNvPr id="43011" name="Более 3 лет созревали…"/>
          <p:cNvSpPr>
            <a:spLocks noGrp="1"/>
          </p:cNvSpPr>
          <p:nvPr>
            <p:ph type="subTitle" idx="4294967295"/>
          </p:nvPr>
        </p:nvSpPr>
        <p:spPr>
          <a:xfrm>
            <a:off x="246063" y="2714625"/>
            <a:ext cx="8651875" cy="1651000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sz="2000" b="1">
                <a:latin typeface="Arial" panose="020B0604020202020204" pitchFamily="34" charset="0"/>
              </a:rPr>
              <a:t>Кроме вышеперечисленных критериев существуют еще и другие инструменты и приемы определения статуса налогового резидента в каждом индивидуальном случае, поэтому имеет смысл советоваться с опытными практикующими испанскими юристами и налоговыми аудиторами.</a:t>
            </a:r>
            <a:r>
              <a:rPr lang="ru-RU" sz="2000">
                <a:latin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Как будет проходить Конференция"/>
          <p:cNvSpPr>
            <a:spLocks noGrp="1"/>
          </p:cNvSpPr>
          <p:nvPr>
            <p:ph type="title" idx="4294967295"/>
          </p:nvPr>
        </p:nvSpPr>
        <p:spPr>
          <a:xfrm>
            <a:off x="246063" y="1760538"/>
            <a:ext cx="8636000" cy="488950"/>
          </a:xfrm>
        </p:spPr>
        <p:txBody>
          <a:bodyPr/>
          <a:lstStyle/>
          <a:p>
            <a:pPr algn="ctr" defTabSz="593725" eaLnBrk="1" hangingPunct="1"/>
            <a:r>
              <a:rPr lang="ru-RU" sz="2400" b="1">
                <a:latin typeface="Arial" panose="020B0604020202020204" pitchFamily="34" charset="0"/>
              </a:rPr>
              <a:t>Преимущества Испанского ВНЖ </a:t>
            </a:r>
          </a:p>
        </p:txBody>
      </p:sp>
      <p:sp>
        <p:nvSpPr>
          <p:cNvPr id="16387" name="5 спикеров ( расписание в группе ВК)…"/>
          <p:cNvSpPr>
            <a:spLocks noGrp="1"/>
          </p:cNvSpPr>
          <p:nvPr>
            <p:ph type="body" idx="4294967295"/>
          </p:nvPr>
        </p:nvSpPr>
        <p:spPr>
          <a:xfrm>
            <a:off x="252413" y="2428875"/>
            <a:ext cx="8636000" cy="2613025"/>
          </a:xfrm>
        </p:spPr>
        <p:txBody>
          <a:bodyPr/>
          <a:lstStyle/>
          <a:p>
            <a:r>
              <a:rPr lang="ru-RU" sz="1800">
                <a:latin typeface="Arial" panose="020B0604020202020204" pitchFamily="34" charset="0"/>
              </a:rPr>
              <a:t>Безлимитное круглогодичное проживание в Королевстве;</a:t>
            </a:r>
          </a:p>
          <a:p>
            <a:r>
              <a:rPr lang="ru-RU" sz="1800">
                <a:latin typeface="Arial" panose="020B0604020202020204" pitchFamily="34" charset="0"/>
              </a:rPr>
              <a:t>Беспрепятственное пересечение границ государств Шенгенской зоны;</a:t>
            </a:r>
          </a:p>
          <a:p>
            <a:r>
              <a:rPr lang="ru-RU" sz="1800">
                <a:latin typeface="Arial" panose="020B0604020202020204" pitchFamily="34" charset="0"/>
              </a:rPr>
              <a:t>Испанское гражданство по прошествии десяти лет законного проживания;</a:t>
            </a:r>
          </a:p>
          <a:p>
            <a:pPr>
              <a:buFontTx/>
              <a:buChar char="•"/>
            </a:pPr>
            <a:r>
              <a:rPr lang="ru-RU" sz="1800">
                <a:latin typeface="Arial" panose="020B0604020202020204" pitchFamily="34" charset="0"/>
              </a:rPr>
              <a:t>Если, как минимум, один из родителей - резидент Испании, то есть возможность оформить испанское гражданство для ребёнка, рождённого в Испании при условии, что на момент подачи заявления на гражданство ребёнок прожил, как минимум, один год в Испании на основании ВНЖ;</a:t>
            </a:r>
          </a:p>
          <a:p>
            <a:pPr>
              <a:buFontTx/>
              <a:buChar char="•"/>
            </a:pPr>
            <a:r>
              <a:rPr lang="ru-RU" sz="1800">
                <a:latin typeface="Arial" panose="020B0604020202020204" pitchFamily="34" charset="0"/>
              </a:rPr>
              <a:t>ВНЖ для членов семьи.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Решение"/>
          <p:cNvSpPr>
            <a:spLocks noGrp="1"/>
          </p:cNvSpPr>
          <p:nvPr>
            <p:ph type="ctrTitle" idx="4294967295"/>
          </p:nvPr>
        </p:nvSpPr>
        <p:spPr>
          <a:xfrm>
            <a:off x="252413" y="1435100"/>
            <a:ext cx="8599487" cy="935038"/>
          </a:xfrm>
        </p:spPr>
        <p:txBody>
          <a:bodyPr anchor="b"/>
          <a:lstStyle/>
          <a:p>
            <a:pPr algn="ctr" defTabSz="904875" eaLnBrk="1" hangingPunct="1"/>
            <a:r>
              <a:rPr lang="ru-RU" sz="2400" b="1">
                <a:latin typeface="Arial" panose="020B0604020202020204" pitchFamily="34" charset="0"/>
              </a:rPr>
              <a:t>Возможная проверка ваших данных, предоставленных вами в испанский банк, со стороны испанских налоговых органов</a:t>
            </a:r>
            <a:endParaRPr lang="ru-RU" sz="2400">
              <a:latin typeface="Arial" panose="020B0604020202020204" pitchFamily="34" charset="0"/>
            </a:endParaRPr>
          </a:p>
        </p:txBody>
      </p:sp>
      <p:sp>
        <p:nvSpPr>
          <p:cNvPr id="44035" name="Более 3 лет созревали…"/>
          <p:cNvSpPr>
            <a:spLocks noGrp="1"/>
          </p:cNvSpPr>
          <p:nvPr>
            <p:ph type="subTitle" idx="4294967295"/>
          </p:nvPr>
        </p:nvSpPr>
        <p:spPr>
          <a:xfrm>
            <a:off x="233363" y="2398713"/>
            <a:ext cx="8675687" cy="3117850"/>
          </a:xfrm>
        </p:spPr>
        <p:txBody>
          <a:bodyPr/>
          <a:lstStyle/>
          <a:p>
            <a:pPr marL="0" indent="0" eaLnBrk="1" hangingPunct="1">
              <a:lnSpc>
                <a:spcPts val="24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sz="1800">
                <a:latin typeface="Arial" panose="020B0604020202020204" pitchFamily="34" charset="0"/>
              </a:rPr>
              <a:t>Испанские налоговые органы не запрашивают интересующую информацию о налогоплательщике в испанском банке. Налоговые органы контактируют напрямую с налогоплательщиком посредством отправки на почтовый адрес налогоплательщика заказного письма-требования о предоставлении подтверждающих документов. Непредоставление запрашиваемых документов в указанный в требовании срок будет считаться нарушением налогового законодательства. В случае неполучения заказного письма, налоговые органы могут опубликовать содержание письма-требования в испанском публичном гос. бюллетене, что, в свою очередь, будет означать факт уведомления налогоплательщика.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Решение"/>
          <p:cNvSpPr>
            <a:spLocks noGrp="1"/>
          </p:cNvSpPr>
          <p:nvPr>
            <p:ph type="ctrTitle" idx="4294967295"/>
          </p:nvPr>
        </p:nvSpPr>
        <p:spPr>
          <a:xfrm>
            <a:off x="282575" y="2066925"/>
            <a:ext cx="8577263" cy="490538"/>
          </a:xfrm>
        </p:spPr>
        <p:txBody>
          <a:bodyPr anchor="b"/>
          <a:lstStyle/>
          <a:p>
            <a:pPr algn="ctr" defTabSz="904875" eaLnBrk="1" hangingPunct="1"/>
            <a:r>
              <a:rPr lang="ru-RU" sz="2400" b="1">
                <a:latin typeface="Arial" panose="020B0604020202020204" pitchFamily="34" charset="0"/>
              </a:rPr>
              <a:t>РЕКОМЕНДУЕМ!</a:t>
            </a:r>
          </a:p>
        </p:txBody>
      </p:sp>
      <p:sp>
        <p:nvSpPr>
          <p:cNvPr id="45059" name="Более 3 лет созревали…"/>
          <p:cNvSpPr>
            <a:spLocks noGrp="1"/>
          </p:cNvSpPr>
          <p:nvPr>
            <p:ph type="subTitle" idx="4294967295"/>
          </p:nvPr>
        </p:nvSpPr>
        <p:spPr>
          <a:xfrm>
            <a:off x="246063" y="2867025"/>
            <a:ext cx="8651875" cy="1838325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sz="2000" b="1">
                <a:latin typeface="Arial" panose="020B0604020202020204" pitchFamily="34" charset="0"/>
              </a:rPr>
              <a:t>Мы настоятельно рекомендуем нашим клиентам, владельцам и потенциальным покупателям элитной недвижимости в Испании, советоваться с опытными испанскими адвокатами и налоговыми аудиторами для полной информативности по проводимым на территории Испании сделкам с целью избежания возможных неприятных ситуаций с налоговыми органами.</a:t>
            </a:r>
            <a:r>
              <a:rPr lang="ru-RU" sz="2000">
                <a:latin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Решение"/>
          <p:cNvSpPr>
            <a:spLocks noGrp="1"/>
          </p:cNvSpPr>
          <p:nvPr>
            <p:ph type="ctrTitle" idx="4294967295"/>
          </p:nvPr>
        </p:nvSpPr>
        <p:spPr>
          <a:xfrm>
            <a:off x="282575" y="1622425"/>
            <a:ext cx="8577263" cy="630238"/>
          </a:xfrm>
        </p:spPr>
        <p:txBody>
          <a:bodyPr anchor="b"/>
          <a:lstStyle/>
          <a:p>
            <a:pPr algn="ctr" defTabSz="904875" eaLnBrk="1" hangingPunct="1"/>
            <a:r>
              <a:rPr lang="ru-RU" sz="2400" b="1">
                <a:latin typeface="Arial" panose="020B0604020202020204" pitchFamily="34" charset="0"/>
              </a:rPr>
              <a:t>Стоимость оформления Золотой визы</a:t>
            </a:r>
            <a:r>
              <a:rPr lang="ru-RU"/>
              <a:t> </a:t>
            </a:r>
          </a:p>
        </p:txBody>
      </p:sp>
      <p:sp>
        <p:nvSpPr>
          <p:cNvPr id="46083" name="Более 3 лет созревали…"/>
          <p:cNvSpPr>
            <a:spLocks noGrp="1"/>
          </p:cNvSpPr>
          <p:nvPr>
            <p:ph type="subTitle" idx="4294967295"/>
          </p:nvPr>
        </p:nvSpPr>
        <p:spPr>
          <a:xfrm>
            <a:off x="246063" y="2316163"/>
            <a:ext cx="8651875" cy="2833687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sz="2000">
                <a:latin typeface="Arial" panose="020B0604020202020204" pitchFamily="34" charset="0"/>
              </a:rPr>
              <a:t>Оформление резиденции на основании инвестиций на территории Испании </a:t>
            </a:r>
            <a:r>
              <a:rPr lang="ru-RU" sz="2000" u="sng">
                <a:latin typeface="Arial" panose="020B0604020202020204" pitchFamily="34" charset="0"/>
              </a:rPr>
              <a:t>сроком действия на три года </a:t>
            </a:r>
            <a:r>
              <a:rPr lang="ru-RU" sz="2000">
                <a:latin typeface="Arial" panose="020B0604020202020204" pitchFamily="34" charset="0"/>
              </a:rPr>
              <a:t>(последующее продление на 2 года) через наших юристов-партнёров составляет 3.000 евро на семью. В эту стоимость входят услуги квалифицированных специалистов по подготовке и подаче необходимых документов. Вас будут консультировать профессиональные иммиграционные юристы и адвокаты, вы можете быть уверены в достоверности получаемой информации. При осуществлении всех необходимых действий, требующих вашего личного присутствия, вас сопровождает испанский переводчик для вашего спокойствия и комфорта.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Решение"/>
          <p:cNvSpPr>
            <a:spLocks noGrp="1"/>
          </p:cNvSpPr>
          <p:nvPr>
            <p:ph type="ctrTitle" idx="4294967295"/>
          </p:nvPr>
        </p:nvSpPr>
        <p:spPr>
          <a:xfrm>
            <a:off x="258763" y="1504950"/>
            <a:ext cx="8624887" cy="501650"/>
          </a:xfrm>
        </p:spPr>
        <p:txBody>
          <a:bodyPr anchor="b"/>
          <a:lstStyle/>
          <a:p>
            <a:pPr algn="ctr" defTabSz="904875" eaLnBrk="1" hangingPunct="1"/>
            <a:r>
              <a:rPr lang="ru-RU" sz="2400" b="1">
                <a:latin typeface="Arial" panose="020B0604020202020204" pitchFamily="34" charset="0"/>
              </a:rPr>
              <a:t>АКЦИЯ!</a:t>
            </a:r>
          </a:p>
        </p:txBody>
      </p:sp>
      <p:sp>
        <p:nvSpPr>
          <p:cNvPr id="47107" name="Более 3 лет созревали…"/>
          <p:cNvSpPr>
            <a:spLocks noGrp="1"/>
          </p:cNvSpPr>
          <p:nvPr>
            <p:ph type="subTitle" idx="4294967295"/>
          </p:nvPr>
        </p:nvSpPr>
        <p:spPr>
          <a:xfrm>
            <a:off x="263525" y="2235200"/>
            <a:ext cx="8616950" cy="2840038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sz="2000">
                <a:latin typeface="Arial" panose="020B0604020202020204" pitchFamily="34" charset="0"/>
              </a:rPr>
              <a:t>Только в этом году, в качестве бонусного предложения, Портал LuxInvest и компания SpainLuxInvest приготовили подарок – оформление Золотой визы для вас и вашей семьи за наш счет, при условии покупки вами объекта недвижимости по цене не менее 500.000 евро! </a:t>
            </a: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endParaRPr lang="ru-RU" sz="2000"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sz="2000">
                <a:latin typeface="Arial" panose="020B0604020202020204" pitchFamily="34" charset="0"/>
              </a:rPr>
              <a:t>В рамках нашего предложения вы получите самые полные консультации от опытных квалифицированных юристов! </a:t>
            </a: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endParaRPr lang="ru-RU" sz="2000"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sz="2000">
                <a:latin typeface="Arial" panose="020B0604020202020204" pitchFamily="34" charset="0"/>
              </a:rPr>
              <a:t>Вы сэкономите 3.000 евро!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Более 3 лет созревали…"/>
          <p:cNvSpPr>
            <a:spLocks noGrp="1"/>
          </p:cNvSpPr>
          <p:nvPr>
            <p:ph type="subTitle" idx="4294967295"/>
          </p:nvPr>
        </p:nvSpPr>
        <p:spPr>
          <a:xfrm>
            <a:off x="222250" y="2492375"/>
            <a:ext cx="8686800" cy="2097088"/>
          </a:xfrm>
        </p:spPr>
        <p:txBody>
          <a:bodyPr/>
          <a:lstStyle/>
          <a:p>
            <a:pPr marL="0" indent="0" algn="ctr" eaLnBrk="1" hangingPunct="1">
              <a:lnSpc>
                <a:spcPts val="24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sz="2400" dirty="0">
                <a:latin typeface="Arial" panose="020B0604020202020204" pitchFamily="34" charset="0"/>
              </a:rPr>
              <a:t>Более детальную информацию Вы можете прочитать в нашей статье </a:t>
            </a:r>
          </a:p>
          <a:p>
            <a:pPr marL="0" indent="0" algn="ctr" eaLnBrk="1" hangingPunct="1">
              <a:lnSpc>
                <a:spcPts val="24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sz="2400" dirty="0">
                <a:latin typeface="Arial" panose="020B0604020202020204" pitchFamily="34" charset="0"/>
              </a:rPr>
              <a:t>ВНЖ ИНВЕСТОРА В ИСПАНИИ</a:t>
            </a:r>
          </a:p>
          <a:p>
            <a:pPr marL="0" indent="0" algn="ctr" eaLnBrk="1" hangingPunct="1">
              <a:lnSpc>
                <a:spcPts val="24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ru-RU" sz="2400" dirty="0">
              <a:latin typeface="Arial" panose="020B0604020202020204" pitchFamily="34" charset="0"/>
            </a:endParaRPr>
          </a:p>
          <a:p>
            <a:pPr marL="0" indent="0" algn="ctr" eaLnBrk="1" hangingPunct="1">
              <a:lnSpc>
                <a:spcPts val="24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sz="2400" dirty="0">
                <a:latin typeface="Arial" panose="020B0604020202020204" pitchFamily="34" charset="0"/>
                <a:hlinkClick r:id="rId3"/>
              </a:rPr>
              <a:t>https://www.spainluxinvest.com/stati/zolotaya-viza-v-ispaniu/</a:t>
            </a:r>
            <a:endParaRPr lang="ru-RU" sz="2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Как будет проходить Конференция"/>
          <p:cNvSpPr>
            <a:spLocks noGrp="1"/>
          </p:cNvSpPr>
          <p:nvPr>
            <p:ph type="title" idx="4294967295"/>
          </p:nvPr>
        </p:nvSpPr>
        <p:spPr>
          <a:xfrm>
            <a:off x="246063" y="1760538"/>
            <a:ext cx="8636000" cy="700087"/>
          </a:xfrm>
        </p:spPr>
        <p:txBody>
          <a:bodyPr/>
          <a:lstStyle/>
          <a:p>
            <a:pPr algn="ctr" defTabSz="593725" eaLnBrk="1" hangingPunct="1"/>
            <a:r>
              <a:rPr lang="ru-RU" sz="2400" b="1">
                <a:latin typeface="Arial" panose="020B0604020202020204" pitchFamily="34" charset="0"/>
              </a:rPr>
              <a:t>Варианты инвестирования в рамках программы «Золотая виза инвестора в Испанию»</a:t>
            </a:r>
          </a:p>
        </p:txBody>
      </p:sp>
      <p:sp>
        <p:nvSpPr>
          <p:cNvPr id="17411" name="5 спикеров ( расписание в группе ВК)…"/>
          <p:cNvSpPr>
            <a:spLocks noGrp="1"/>
          </p:cNvSpPr>
          <p:nvPr>
            <p:ph type="body" idx="4294967295"/>
          </p:nvPr>
        </p:nvSpPr>
        <p:spPr>
          <a:xfrm>
            <a:off x="254000" y="2511425"/>
            <a:ext cx="8636000" cy="2706688"/>
          </a:xfrm>
        </p:spPr>
        <p:txBody>
          <a:bodyPr/>
          <a:lstStyle/>
          <a:p>
            <a:r>
              <a:rPr lang="ru-RU" sz="2000">
                <a:latin typeface="Arial" panose="020B0604020202020204" pitchFamily="34" charset="0"/>
              </a:rPr>
              <a:t>инвестиции в покупку объекта/ов недвижимости общей стоимостью не ниже 500.000 евро без учета заемных средств;</a:t>
            </a:r>
          </a:p>
          <a:p>
            <a:r>
              <a:rPr lang="ru-RU" sz="2000">
                <a:latin typeface="Arial" panose="020B0604020202020204" pitchFamily="34" charset="0"/>
              </a:rPr>
              <a:t>инвестиции в размере 2 миллионов евро в государственные облигации;</a:t>
            </a:r>
          </a:p>
          <a:p>
            <a:r>
              <a:rPr lang="ru-RU" sz="2000">
                <a:latin typeface="Arial" panose="020B0604020202020204" pitchFamily="34" charset="0"/>
              </a:rPr>
              <a:t>инвестиции в размере 1 миллиона евро в испанские банки; </a:t>
            </a:r>
          </a:p>
          <a:p>
            <a:r>
              <a:rPr lang="ru-RU" sz="2000">
                <a:latin typeface="Arial" panose="020B0604020202020204" pitchFamily="34" charset="0"/>
              </a:rPr>
              <a:t>инвестиции в новый бизнес-проект, который предполагает вклад в инновации в науку и технологии, создание новых рабочих мест, значимое социально-экономическое влияние.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ПЕРЕЕЗД В ИСПАНИЮ"/>
          <p:cNvSpPr>
            <a:spLocks noGrp="1"/>
          </p:cNvSpPr>
          <p:nvPr>
            <p:ph type="title" idx="4294967295"/>
          </p:nvPr>
        </p:nvSpPr>
        <p:spPr>
          <a:xfrm>
            <a:off x="277813" y="1887538"/>
            <a:ext cx="8634412" cy="857250"/>
          </a:xfrm>
        </p:spPr>
        <p:txBody>
          <a:bodyPr/>
          <a:lstStyle/>
          <a:p>
            <a:pPr algn="ctr" eaLnBrk="1" hangingPunct="1"/>
            <a:r>
              <a:rPr lang="ru-RU" sz="2400" b="1">
                <a:latin typeface="Arial" panose="020B0604020202020204" pitchFamily="34" charset="0"/>
              </a:rPr>
              <a:t>Перечень заявителей согласно законодательству</a:t>
            </a:r>
            <a:endParaRPr lang="ru-RU" sz="2400">
              <a:latin typeface="Arial" panose="020B0604020202020204" pitchFamily="34" charset="0"/>
            </a:endParaRPr>
          </a:p>
        </p:txBody>
      </p:sp>
      <p:sp>
        <p:nvSpPr>
          <p:cNvPr id="18435" name="Личный опыт"/>
          <p:cNvSpPr>
            <a:spLocks noGrp="1"/>
          </p:cNvSpPr>
          <p:nvPr>
            <p:ph type="body" sz="quarter" idx="4294967295"/>
          </p:nvPr>
        </p:nvSpPr>
        <p:spPr>
          <a:xfrm>
            <a:off x="246063" y="2959100"/>
            <a:ext cx="8640762" cy="1635125"/>
          </a:xfrm>
        </p:spPr>
        <p:txBody>
          <a:bodyPr/>
          <a:lstStyle/>
          <a:p>
            <a:r>
              <a:rPr lang="ru-RU" sz="2000" dirty="0">
                <a:latin typeface="Arial" panose="020B0604020202020204" pitchFamily="34" charset="0"/>
              </a:rPr>
              <a:t>инвестор;</a:t>
            </a:r>
          </a:p>
          <a:p>
            <a:r>
              <a:rPr lang="ru-RU" sz="2000" dirty="0">
                <a:latin typeface="Arial" panose="020B0604020202020204" pitchFamily="34" charset="0"/>
              </a:rPr>
              <a:t>супруги (</a:t>
            </a:r>
            <a:r>
              <a:rPr lang="ru-RU" sz="2000">
                <a:latin typeface="Arial" panose="020B0604020202020204" pitchFamily="34" charset="0"/>
              </a:rPr>
              <a:t>официальные или гражданские);</a:t>
            </a:r>
            <a:endParaRPr lang="ru-RU" sz="2000" dirty="0">
              <a:latin typeface="Arial" panose="020B0604020202020204" pitchFamily="34" charset="0"/>
            </a:endParaRPr>
          </a:p>
          <a:p>
            <a:r>
              <a:rPr lang="ru-RU" sz="2000" dirty="0" err="1">
                <a:latin typeface="Arial" panose="020B0604020202020204" pitchFamily="34" charset="0"/>
              </a:rPr>
              <a:t>финансовозависящие</a:t>
            </a:r>
            <a:r>
              <a:rPr lang="ru-RU" sz="2000" dirty="0">
                <a:latin typeface="Arial" panose="020B0604020202020204" pitchFamily="34" charset="0"/>
              </a:rPr>
              <a:t>: дети, не достигшие совершеннолетия, родители и неженатые совершеннолетние дети.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ПЕРЕЕЗД В ИСПАНИЮ"/>
          <p:cNvSpPr>
            <a:spLocks noGrp="1"/>
          </p:cNvSpPr>
          <p:nvPr>
            <p:ph type="title" idx="4294967295"/>
          </p:nvPr>
        </p:nvSpPr>
        <p:spPr>
          <a:xfrm>
            <a:off x="247650" y="1628775"/>
            <a:ext cx="8647113" cy="774700"/>
          </a:xfrm>
        </p:spPr>
        <p:txBody>
          <a:bodyPr/>
          <a:lstStyle/>
          <a:p>
            <a:pPr algn="ctr" eaLnBrk="1" hangingPunct="1"/>
            <a:r>
              <a:rPr lang="ru-RU" sz="2400" b="1">
                <a:latin typeface="Arial" panose="020B0604020202020204" pitchFamily="34" charset="0"/>
              </a:rPr>
              <a:t>Требования к предпринимательству, на основании которого заявитель может получить визу инвестора</a:t>
            </a:r>
          </a:p>
        </p:txBody>
      </p:sp>
      <p:sp>
        <p:nvSpPr>
          <p:cNvPr id="19459" name="Личный опыт"/>
          <p:cNvSpPr>
            <a:spLocks noGrp="1"/>
          </p:cNvSpPr>
          <p:nvPr>
            <p:ph type="body" sz="quarter" idx="4294967295"/>
          </p:nvPr>
        </p:nvSpPr>
        <p:spPr>
          <a:xfrm>
            <a:off x="268288" y="2443163"/>
            <a:ext cx="8642350" cy="3146425"/>
          </a:xfrm>
        </p:spPr>
        <p:txBody>
          <a:bodyPr/>
          <a:lstStyle/>
          <a:p>
            <a:pPr marL="0" indent="0">
              <a:spcBef>
                <a:spcPct val="0"/>
              </a:spcBef>
            </a:pPr>
            <a:r>
              <a:rPr lang="ru-RU" sz="2000">
                <a:latin typeface="Arial" panose="020B0604020202020204" pitchFamily="34" charset="0"/>
              </a:rPr>
              <a:t>Носить инновационный характер;</a:t>
            </a:r>
          </a:p>
          <a:p>
            <a:pPr marL="0" indent="0">
              <a:spcBef>
                <a:spcPct val="0"/>
              </a:spcBef>
            </a:pPr>
            <a:r>
              <a:rPr lang="ru-RU" sz="2000">
                <a:latin typeface="Arial" panose="020B0604020202020204" pitchFamily="34" charset="0"/>
              </a:rPr>
              <a:t>Создавать новые рабочие места;</a:t>
            </a:r>
          </a:p>
          <a:p>
            <a:pPr marL="0" indent="0">
              <a:spcBef>
                <a:spcPct val="0"/>
              </a:spcBef>
            </a:pPr>
            <a:r>
              <a:rPr lang="ru-RU" sz="2000">
                <a:latin typeface="Arial" panose="020B0604020202020204" pitchFamily="34" charset="0"/>
              </a:rPr>
              <a:t>Предполагать инвестиции в Испанию.</a:t>
            </a: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endParaRPr lang="en-US" sz="2000"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sz="2000">
                <a:latin typeface="Arial" panose="020B0604020202020204" pitchFamily="34" charset="0"/>
              </a:rPr>
              <a:t>Финальное решение о соответствии бизнеса установленным требованиями выносит Испанская Торговая Палата после детального и тщательного изучения бизнес-плана. Затем необходимо получить согласование от Торгово-Экономической Палаты. Только после прохождения вышеуказанных инстанций, можно рассчитывать на получение резиденции с правом на работу аналогичной визе инвестора.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Решение"/>
          <p:cNvSpPr>
            <a:spLocks noGrp="1"/>
          </p:cNvSpPr>
          <p:nvPr>
            <p:ph type="ctrTitle"/>
          </p:nvPr>
        </p:nvSpPr>
        <p:spPr>
          <a:xfrm>
            <a:off x="236538" y="1428750"/>
            <a:ext cx="8669337" cy="650875"/>
          </a:xfrm>
        </p:spPr>
        <p:txBody>
          <a:bodyPr/>
          <a:lstStyle/>
          <a:p>
            <a:pPr defTabSz="904875" eaLnBrk="1" hangingPunct="1"/>
            <a:r>
              <a:rPr lang="ru-RU" sz="2400" b="1">
                <a:latin typeface="Arial" panose="020B0604020202020204" pitchFamily="34" charset="0"/>
              </a:rPr>
              <a:t>Период подачи заявления на визу</a:t>
            </a:r>
            <a:br>
              <a:rPr lang="ru-RU" sz="2400" b="1">
                <a:latin typeface="Arial" panose="020B0604020202020204" pitchFamily="34" charset="0"/>
              </a:rPr>
            </a:br>
            <a:r>
              <a:rPr lang="ru-RU" sz="2400" b="1">
                <a:latin typeface="Arial" panose="020B0604020202020204" pitchFamily="34" charset="0"/>
              </a:rPr>
              <a:t>инвестора в Испании</a:t>
            </a:r>
            <a:endParaRPr lang="ru-RU" sz="2400">
              <a:latin typeface="Arial" panose="020B0604020202020204" pitchFamily="34" charset="0"/>
            </a:endParaRPr>
          </a:p>
        </p:txBody>
      </p:sp>
      <p:sp>
        <p:nvSpPr>
          <p:cNvPr id="20483" name="Более 3 лет созревали…"/>
          <p:cNvSpPr>
            <a:spLocks noGrp="1"/>
          </p:cNvSpPr>
          <p:nvPr>
            <p:ph type="subTitle" idx="1"/>
          </p:nvPr>
        </p:nvSpPr>
        <p:spPr>
          <a:xfrm>
            <a:off x="250825" y="2109788"/>
            <a:ext cx="8640763" cy="3613150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</a:pPr>
            <a:r>
              <a:rPr lang="ru-RU" sz="2000">
                <a:latin typeface="Arial" panose="020B0604020202020204" pitchFamily="34" charset="0"/>
              </a:rPr>
              <a:t>Подавать заявление и подтверждающие документы можно уже после подписания предварительного договора (arras) на покупку элитной недвижимости ценой не ниже 500.000 евро, то есть, фактически, до оформления нотариальной купчей (Escritura). В этом случае, нужно уже иметь открытым депозитный целевой счет в одном из банков на территории Испании с полной и неприкасаемой до финального нотариального оформления сделки суммой стоимости приобретаемой недвижимости. Виза инвестора или ВНЖ, запрошенные и выданные на основании предварительного договора, действуют полгода. </a:t>
            </a:r>
          </a:p>
          <a:p>
            <a:pPr algn="l" eaLnBrk="1" hangingPunct="1">
              <a:spcBef>
                <a:spcPct val="0"/>
              </a:spcBef>
            </a:pPr>
            <a:r>
              <a:rPr lang="ru-RU" sz="2000">
                <a:latin typeface="Arial" panose="020B0604020202020204" pitchFamily="34" charset="0"/>
              </a:rPr>
              <a:t>После финального нотариального оформления купчей, по желанию заявителя, документы подаются на годовую визу инвестора в Консульстве/Посольстве Испании</a:t>
            </a:r>
            <a:r>
              <a:rPr lang="en-US" sz="2000">
                <a:latin typeface="Arial" panose="020B0604020202020204" pitchFamily="34" charset="0"/>
              </a:rPr>
              <a:t> </a:t>
            </a:r>
            <a:r>
              <a:rPr lang="ru-RU" sz="2000">
                <a:latin typeface="Arial" panose="020B0604020202020204" pitchFamily="34" charset="0"/>
              </a:rPr>
              <a:t>или на трехгодичный вид на жительство прямо в Испании.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Решение"/>
          <p:cNvSpPr>
            <a:spLocks noGrp="1"/>
          </p:cNvSpPr>
          <p:nvPr>
            <p:ph type="ctrTitle" idx="4294967295"/>
          </p:nvPr>
        </p:nvSpPr>
        <p:spPr>
          <a:xfrm>
            <a:off x="242888" y="1712913"/>
            <a:ext cx="8658225" cy="779462"/>
          </a:xfrm>
        </p:spPr>
        <p:txBody>
          <a:bodyPr anchor="b"/>
          <a:lstStyle/>
          <a:p>
            <a:pPr algn="ctr" defTabSz="904875" eaLnBrk="1" hangingPunct="1"/>
            <a:r>
              <a:rPr lang="ru-RU" sz="2400" b="1">
                <a:latin typeface="Arial" panose="020B0604020202020204" pitchFamily="34" charset="0"/>
              </a:rPr>
              <a:t>Период подачи заявления на визу инвестора в Испании</a:t>
            </a:r>
            <a:endParaRPr lang="ru-RU" sz="2400">
              <a:latin typeface="Arial" panose="020B0604020202020204" pitchFamily="34" charset="0"/>
            </a:endParaRPr>
          </a:p>
        </p:txBody>
      </p:sp>
      <p:sp>
        <p:nvSpPr>
          <p:cNvPr id="21507" name="Более 3 лет созревали…"/>
          <p:cNvSpPr>
            <a:spLocks noGrp="1"/>
          </p:cNvSpPr>
          <p:nvPr>
            <p:ph type="subTitle" idx="4294967295"/>
          </p:nvPr>
        </p:nvSpPr>
        <p:spPr>
          <a:xfrm>
            <a:off x="250825" y="2673350"/>
            <a:ext cx="8642350" cy="2160588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ru-RU" sz="2000">
                <a:latin typeface="Arial" panose="020B0604020202020204" pitchFamily="34" charset="0"/>
              </a:rPr>
              <a:t>В случае осуществления инвестиций в облигации госдолга, доли, депозиты, фонды и/или акции, период подачи заявления и подтверждающих документов составляет 12 месяцев.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2000">
                <a:latin typeface="Arial" panose="020B0604020202020204" pitchFamily="34" charset="0"/>
              </a:rPr>
              <a:t>Причем необходимо учитывать, что депозиты должны быть обязательно открыты в финансовых учреждениях Испании, инвестиционные фонды учреждены именно в Испании, а доли и акции – в активных испанских компаниях.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Решение"/>
          <p:cNvSpPr>
            <a:spLocks noGrp="1"/>
          </p:cNvSpPr>
          <p:nvPr>
            <p:ph type="ctrTitle" idx="4294967295"/>
          </p:nvPr>
        </p:nvSpPr>
        <p:spPr>
          <a:xfrm>
            <a:off x="242888" y="1444625"/>
            <a:ext cx="8658225" cy="779463"/>
          </a:xfrm>
        </p:spPr>
        <p:txBody>
          <a:bodyPr anchor="b"/>
          <a:lstStyle/>
          <a:p>
            <a:pPr algn="ctr" defTabSz="904875" eaLnBrk="1" hangingPunct="1"/>
            <a:r>
              <a:rPr lang="ru-RU" sz="2400" b="1">
                <a:latin typeface="Arial" panose="020B0604020202020204" pitchFamily="34" charset="0"/>
              </a:rPr>
              <a:t>Где нужно подавать документы на визу инвестора? Каков срок рассмотрения?</a:t>
            </a:r>
          </a:p>
        </p:txBody>
      </p:sp>
      <p:sp>
        <p:nvSpPr>
          <p:cNvPr id="22531" name="Более 3 лет созревали…"/>
          <p:cNvSpPr>
            <a:spLocks noGrp="1"/>
          </p:cNvSpPr>
          <p:nvPr>
            <p:ph type="subTitle" idx="4294967295"/>
          </p:nvPr>
        </p:nvSpPr>
        <p:spPr>
          <a:xfrm>
            <a:off x="250825" y="2171700"/>
            <a:ext cx="8642350" cy="3740150"/>
          </a:xfrm>
        </p:spPr>
        <p:txBody>
          <a:bodyPr/>
          <a:lstStyle/>
          <a:p>
            <a:pPr marL="0" indent="0">
              <a:lnSpc>
                <a:spcPts val="24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sz="1800">
                <a:latin typeface="Arial" panose="020B0604020202020204" pitchFamily="34" charset="0"/>
              </a:rPr>
              <a:t>Пакет документов подается в Испании в компетентные органы в Мадриде – здесь ВНЖ выдаётся на 3 года при предоставлении Эскритуры или, при предоставлении договора резервации, резиденция выдается на 6 месяцев. Полученная в Мадриде резиденция является полноценным документом для трудовой деятельности в Испании. Срок рассмотрения: 1 – 2,5 месяца.</a:t>
            </a:r>
          </a:p>
          <a:p>
            <a:pPr marL="0" indent="0">
              <a:lnSpc>
                <a:spcPts val="24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sz="1800">
                <a:latin typeface="Arial" panose="020B0604020202020204" pitchFamily="34" charset="0"/>
              </a:rPr>
              <a:t>Также, документы можно подавать и в Консульствах Испании в стране гражданства или резиденции, но тогда, при предоставлении Эскритуры, виза инвестора выдаётся всего на 1 год. И с этой визой при необходимости осуществления трудовой деятельности нужно пройти в Испании процесс замены визы инвестора на резиденцию с правом на работу. То есть виза инвестора, выданная в Консульстве, является неполноценным документом для трудовой деятельности.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3</TotalTime>
  <Words>2456</Words>
  <Application>Microsoft Office PowerPoint</Application>
  <PresentationFormat>Экран (4:3)</PresentationFormat>
  <Paragraphs>135</Paragraphs>
  <Slides>34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9" baseType="lpstr">
      <vt:lpstr>Arial</vt:lpstr>
      <vt:lpstr>Calibri</vt:lpstr>
      <vt:lpstr>Calibri Light</vt:lpstr>
      <vt:lpstr>Wingdings</vt:lpstr>
      <vt:lpstr>Office Theme</vt:lpstr>
      <vt:lpstr>ЗОЛОТАЯ ВИЗА ИНВЕСТОРА В ИСПАНИЮ</vt:lpstr>
      <vt:lpstr>Елена Кофейникова</vt:lpstr>
      <vt:lpstr>Преимущества Испанского ВНЖ </vt:lpstr>
      <vt:lpstr>Варианты инвестирования в рамках программы «Золотая виза инвестора в Испанию»</vt:lpstr>
      <vt:lpstr>Перечень заявителей согласно законодательству</vt:lpstr>
      <vt:lpstr>Требования к предпринимательству, на основании которого заявитель может получить визу инвестора</vt:lpstr>
      <vt:lpstr>Период подачи заявления на визу инвестора в Испании</vt:lpstr>
      <vt:lpstr>Период подачи заявления на визу инвестора в Испании</vt:lpstr>
      <vt:lpstr>Где нужно подавать документы на визу инвестора? Каков срок рассмотрения?</vt:lpstr>
      <vt:lpstr>Какие документы нужно предоставить вместе с заявлением на визу инвестора</vt:lpstr>
      <vt:lpstr>Можно ли работать по визе инвестора?</vt:lpstr>
      <vt:lpstr>Виза D инвестора – это обязательный этап процедуры?</vt:lpstr>
      <vt:lpstr>Регламент продления вида на жительство в Испании</vt:lpstr>
      <vt:lpstr>Допускается ли использование заемных средств для инвестиций?</vt:lpstr>
      <vt:lpstr>Обязательные финансовые гарантии</vt:lpstr>
      <vt:lpstr>Когда фактически можно стать гражданином Испании?</vt:lpstr>
      <vt:lpstr>Как регламентируются или ограничиваются минимальные сроки нахождения в стране для владельцев Золотой визы инвестора?</vt:lpstr>
      <vt:lpstr>Если со стороны покупателя выступают два основных владельца элитной недвижимости, то возможно ли оформление двух Золотых виз на двух основных заявителей?</vt:lpstr>
      <vt:lpstr>Где надо будет продлевать ВНЖ инвестора?</vt:lpstr>
      <vt:lpstr>Различия   Золотой Визы инвестора и ВНЖ без права на работу </vt:lpstr>
      <vt:lpstr>Презентация PowerPoint</vt:lpstr>
      <vt:lpstr>Презентация PowerPoint</vt:lpstr>
      <vt:lpstr>Презентация PowerPoint</vt:lpstr>
      <vt:lpstr>Как понять – владелец Золотой визы в Испании – это налоговый резидент?</vt:lpstr>
      <vt:lpstr>ВАЖНО!</vt:lpstr>
      <vt:lpstr>Налог на прибыль для владельцев ВНЖ инвестора</vt:lpstr>
      <vt:lpstr>ВАЖНО ЗНАТЬ!</vt:lpstr>
      <vt:lpstr>ДЛЯ СВЕДЕНИЯ </vt:lpstr>
      <vt:lpstr>ВАЖНО!</vt:lpstr>
      <vt:lpstr>Возможная проверка ваших данных, предоставленных вами в испанский банк, со стороны испанских налоговых органов</vt:lpstr>
      <vt:lpstr>РЕКОМЕНДУЕМ!</vt:lpstr>
      <vt:lpstr>Стоимость оформления Золотой визы </vt:lpstr>
      <vt:lpstr>АКЦИЯ!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2-я КОНФЕРЕНЦИЯ      «ПЕРЕЕЗД В ИСПАНИЮ»</dc:title>
  <dc:creator>Alx</dc:creator>
  <cp:lastModifiedBy>Honor</cp:lastModifiedBy>
  <cp:revision>273</cp:revision>
  <dcterms:created xsi:type="dcterms:W3CDTF">2023-01-31T15:23:18Z</dcterms:created>
  <dcterms:modified xsi:type="dcterms:W3CDTF">2023-05-06T17:27:25Z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1033-4.4.2.7669</vt:lpwstr>
  </property>
</Properties>
</file>