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31"/>
  </p:notesMasterIdLst>
  <p:sldIdLst>
    <p:sldId id="258" r:id="rId2"/>
    <p:sldId id="297" r:id="rId3"/>
    <p:sldId id="298" r:id="rId4"/>
    <p:sldId id="288" r:id="rId5"/>
    <p:sldId id="289" r:id="rId6"/>
    <p:sldId id="261" r:id="rId7"/>
    <p:sldId id="263" r:id="rId8"/>
    <p:sldId id="290" r:id="rId9"/>
    <p:sldId id="264" r:id="rId10"/>
    <p:sldId id="268" r:id="rId11"/>
    <p:sldId id="291" r:id="rId12"/>
    <p:sldId id="292" r:id="rId13"/>
    <p:sldId id="293" r:id="rId14"/>
    <p:sldId id="271" r:id="rId15"/>
    <p:sldId id="294" r:id="rId16"/>
    <p:sldId id="295" r:id="rId17"/>
    <p:sldId id="286" r:id="rId18"/>
    <p:sldId id="296" r:id="rId19"/>
    <p:sldId id="274" r:id="rId20"/>
    <p:sldId id="275" r:id="rId21"/>
    <p:sldId id="276" r:id="rId22"/>
    <p:sldId id="277" r:id="rId23"/>
    <p:sldId id="299" r:id="rId24"/>
    <p:sldId id="301" r:id="rId25"/>
    <p:sldId id="302" r:id="rId26"/>
    <p:sldId id="281" r:id="rId27"/>
    <p:sldId id="300" r:id="rId28"/>
    <p:sldId id="303" r:id="rId29"/>
    <p:sldId id="287" r:id="rId30"/>
  </p:sldIdLst>
  <p:sldSz cx="9144000" cy="6858000" type="screen4x3"/>
  <p:notesSz cx="9144000" cy="6858000"/>
  <p:defaultTextStyle>
    <a:defPPr>
      <a:defRPr lang="en-US"/>
    </a:defPPr>
    <a:lvl1pPr algn="l" defTabSz="457200" rtl="0" fontAlgn="base">
      <a:spcBef>
        <a:spcPct val="0"/>
      </a:spcBef>
      <a:spcAft>
        <a:spcPct val="0"/>
      </a:spcAft>
      <a:defRPr sz="2000" b="1" kern="1200">
        <a:solidFill>
          <a:schemeClr val="tx1"/>
        </a:solidFill>
        <a:latin typeface="Arial" charset="0"/>
        <a:ea typeface="+mn-ea"/>
        <a:cs typeface="Arial" charset="0"/>
      </a:defRPr>
    </a:lvl1pPr>
    <a:lvl2pPr marL="457200" algn="l" defTabSz="457200" rtl="0" fontAlgn="base">
      <a:spcBef>
        <a:spcPct val="0"/>
      </a:spcBef>
      <a:spcAft>
        <a:spcPct val="0"/>
      </a:spcAft>
      <a:defRPr sz="2000" b="1" kern="1200">
        <a:solidFill>
          <a:schemeClr val="tx1"/>
        </a:solidFill>
        <a:latin typeface="Arial" charset="0"/>
        <a:ea typeface="+mn-ea"/>
        <a:cs typeface="Arial" charset="0"/>
      </a:defRPr>
    </a:lvl2pPr>
    <a:lvl3pPr marL="914400" algn="l" defTabSz="457200" rtl="0" fontAlgn="base">
      <a:spcBef>
        <a:spcPct val="0"/>
      </a:spcBef>
      <a:spcAft>
        <a:spcPct val="0"/>
      </a:spcAft>
      <a:defRPr sz="2000" b="1" kern="1200">
        <a:solidFill>
          <a:schemeClr val="tx1"/>
        </a:solidFill>
        <a:latin typeface="Arial" charset="0"/>
        <a:ea typeface="+mn-ea"/>
        <a:cs typeface="Arial" charset="0"/>
      </a:defRPr>
    </a:lvl3pPr>
    <a:lvl4pPr marL="1371600" algn="l" defTabSz="457200" rtl="0" fontAlgn="base">
      <a:spcBef>
        <a:spcPct val="0"/>
      </a:spcBef>
      <a:spcAft>
        <a:spcPct val="0"/>
      </a:spcAft>
      <a:defRPr sz="2000" b="1" kern="1200">
        <a:solidFill>
          <a:schemeClr val="tx1"/>
        </a:solidFill>
        <a:latin typeface="Arial" charset="0"/>
        <a:ea typeface="+mn-ea"/>
        <a:cs typeface="Arial" charset="0"/>
      </a:defRPr>
    </a:lvl4pPr>
    <a:lvl5pPr marL="1828800" algn="l" defTabSz="457200" rtl="0" fontAlgn="base">
      <a:spcBef>
        <a:spcPct val="0"/>
      </a:spcBef>
      <a:spcAft>
        <a:spcPct val="0"/>
      </a:spcAft>
      <a:defRPr sz="2000" b="1" kern="1200">
        <a:solidFill>
          <a:schemeClr val="tx1"/>
        </a:solidFill>
        <a:latin typeface="Arial" charset="0"/>
        <a:ea typeface="+mn-ea"/>
        <a:cs typeface="Arial" charset="0"/>
      </a:defRPr>
    </a:lvl5pPr>
    <a:lvl6pPr marL="2286000" algn="l" defTabSz="914400" rtl="0" eaLnBrk="1" latinLnBrk="0" hangingPunct="1">
      <a:defRPr sz="2000" b="1" kern="1200">
        <a:solidFill>
          <a:schemeClr val="tx1"/>
        </a:solidFill>
        <a:latin typeface="Arial" charset="0"/>
        <a:ea typeface="+mn-ea"/>
        <a:cs typeface="Arial" charset="0"/>
      </a:defRPr>
    </a:lvl6pPr>
    <a:lvl7pPr marL="2743200" algn="l" defTabSz="914400" rtl="0" eaLnBrk="1" latinLnBrk="0" hangingPunct="1">
      <a:defRPr sz="2000" b="1" kern="1200">
        <a:solidFill>
          <a:schemeClr val="tx1"/>
        </a:solidFill>
        <a:latin typeface="Arial" charset="0"/>
        <a:ea typeface="+mn-ea"/>
        <a:cs typeface="Arial" charset="0"/>
      </a:defRPr>
    </a:lvl7pPr>
    <a:lvl8pPr marL="3200400" algn="l" defTabSz="914400" rtl="0" eaLnBrk="1" latinLnBrk="0" hangingPunct="1">
      <a:defRPr sz="2000" b="1" kern="1200">
        <a:solidFill>
          <a:schemeClr val="tx1"/>
        </a:solidFill>
        <a:latin typeface="Arial" charset="0"/>
        <a:ea typeface="+mn-ea"/>
        <a:cs typeface="Arial" charset="0"/>
      </a:defRPr>
    </a:lvl8pPr>
    <a:lvl9pPr marL="3657600" algn="l" defTabSz="914400" rtl="0" eaLnBrk="1" latinLnBrk="0" hangingPunct="1">
      <a:defRPr sz="20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418" autoAdjust="0"/>
  </p:normalViewPr>
  <p:slideViewPr>
    <p:cSldViewPr>
      <p:cViewPr varScale="1">
        <p:scale>
          <a:sx n="112" d="100"/>
          <a:sy n="112" d="100"/>
        </p:scale>
        <p:origin x="1176" y="192"/>
      </p:cViewPr>
      <p:guideLst>
        <p:guide orient="horz" pos="216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5" name="Shape 325"/>
          <p:cNvSpPr>
            <a:spLocks noGrp="1" noRot="1" noChangeAspect="1"/>
          </p:cNvSpPr>
          <p:nvPr>
            <p:ph type="sldImg"/>
          </p:nvPr>
        </p:nvSpPr>
        <p:spPr>
          <a:xfrm>
            <a:off x="2859088" y="514350"/>
            <a:ext cx="3429000" cy="2571750"/>
          </a:xfrm>
          <a:prstGeom prst="rect">
            <a:avLst/>
          </a:prstGeom>
        </p:spPr>
        <p:txBody>
          <a:bodyPr/>
          <a:lstStyle/>
          <a:p>
            <a:pPr lvl="0"/>
            <a:endParaRPr noProof="0">
              <a:sym typeface="Calibri"/>
            </a:endParaRPr>
          </a:p>
        </p:txBody>
      </p:sp>
      <p:sp>
        <p:nvSpPr>
          <p:cNvPr id="326" name="Shape 326"/>
          <p:cNvSpPr>
            <a:spLocks noGrp="1"/>
          </p:cNvSpPr>
          <p:nvPr>
            <p:ph type="body" sz="quarter" idx="1"/>
          </p:nvPr>
        </p:nvSpPr>
        <p:spPr>
          <a:xfrm>
            <a:off x="1219200" y="3257550"/>
            <a:ext cx="6705600" cy="3086100"/>
          </a:xfrm>
          <a:prstGeom prst="rect">
            <a:avLst/>
          </a:prstGeom>
        </p:spPr>
        <p:txBody>
          <a:bodyPr vert="horz" wrap="square" lIns="91440" tIns="45720" rIns="91440" bIns="45720" numCol="1" anchor="t" anchorCtr="0" compatLnSpc="1">
            <a:prstTxWarp prst="textNoShape">
              <a:avLst/>
            </a:prstTxWarp>
          </a:bodyPr>
          <a:lstStyle/>
          <a:p>
            <a:pPr lvl="0"/>
            <a:endParaRPr lang="ru-RU" noProof="0">
              <a:sym typeface="Calibri"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j-lt"/>
        <a:ea typeface="+mj-ea"/>
        <a:cs typeface="Arial" charset="0"/>
        <a:sym typeface="Calibri" pitchFamily="34" charset="0"/>
      </a:defRPr>
    </a:lvl1pPr>
    <a:lvl2pPr marL="742950" indent="-285750" algn="l" rtl="0" eaLnBrk="0" fontAlgn="base" hangingPunct="0">
      <a:spcBef>
        <a:spcPct val="30000"/>
      </a:spcBef>
      <a:spcAft>
        <a:spcPct val="0"/>
      </a:spcAft>
      <a:defRPr sz="1200">
        <a:solidFill>
          <a:schemeClr val="tx1"/>
        </a:solidFill>
        <a:latin typeface="+mj-lt"/>
        <a:ea typeface="+mj-ea"/>
        <a:cs typeface="Arial" charset="0"/>
        <a:sym typeface="Calibri" pitchFamily="34" charset="0"/>
      </a:defRPr>
    </a:lvl2pPr>
    <a:lvl3pPr marL="1143000" indent="-228600" algn="l" rtl="0" eaLnBrk="0" fontAlgn="base" hangingPunct="0">
      <a:spcBef>
        <a:spcPct val="30000"/>
      </a:spcBef>
      <a:spcAft>
        <a:spcPct val="0"/>
      </a:spcAft>
      <a:defRPr sz="1200">
        <a:solidFill>
          <a:schemeClr val="tx1"/>
        </a:solidFill>
        <a:latin typeface="+mj-lt"/>
        <a:ea typeface="+mj-ea"/>
        <a:cs typeface="Arial" charset="0"/>
        <a:sym typeface="Calibri" pitchFamily="34" charset="0"/>
      </a:defRPr>
    </a:lvl3pPr>
    <a:lvl4pPr marL="1600200" indent="-228600" algn="l" rtl="0" eaLnBrk="0" fontAlgn="base" hangingPunct="0">
      <a:spcBef>
        <a:spcPct val="30000"/>
      </a:spcBef>
      <a:spcAft>
        <a:spcPct val="0"/>
      </a:spcAft>
      <a:defRPr sz="1200">
        <a:solidFill>
          <a:schemeClr val="tx1"/>
        </a:solidFill>
        <a:latin typeface="+mj-lt"/>
        <a:ea typeface="+mj-ea"/>
        <a:cs typeface="Arial" charset="0"/>
        <a:sym typeface="Calibri" pitchFamily="34" charset="0"/>
      </a:defRPr>
    </a:lvl4pPr>
    <a:lvl5pPr marL="2057400" indent="-228600" algn="l" rtl="0" eaLnBrk="0" fontAlgn="base" hangingPunct="0">
      <a:spcBef>
        <a:spcPct val="30000"/>
      </a:spcBef>
      <a:spcAft>
        <a:spcPct val="0"/>
      </a:spcAft>
      <a:defRPr sz="1200">
        <a:solidFill>
          <a:schemeClr val="tx1"/>
        </a:solidFill>
        <a:latin typeface="+mj-lt"/>
        <a:ea typeface="+mj-ea"/>
        <a:cs typeface="Arial" charset="0"/>
        <a:sym typeface="Calibri" pitchFamily="34" charset="0"/>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FF3FA72-C614-4B7C-9F41-BE2FC863336F}" type="datetimeFigureOut">
              <a:rPr lang="en-US"/>
              <a:pPr>
                <a:defRPr/>
              </a:pPr>
              <a:t>4/25/20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536B82-0B9B-440F-B54B-2F6D483B9E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C112669-1666-418F-8A75-9DFDEDD0223F}" type="datetimeFigureOut">
              <a:rPr lang="en-US"/>
              <a:pPr>
                <a:defRPr/>
              </a:pPr>
              <a:t>4/25/20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D09469-2743-4784-A1A2-B025CB1238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A869280-9789-46EB-A195-BA50210551D4}" type="datetimeFigureOut">
              <a:rPr lang="en-US"/>
              <a:pPr>
                <a:defRPr/>
              </a:pPr>
              <a:t>4/25/20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B64F7C-6A9E-425A-AFAA-001309EC08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E55CBF9-3869-4E46-91C6-38BACD4695C8}" type="datetimeFigureOut">
              <a:rPr lang="en-US"/>
              <a:pPr>
                <a:defRPr/>
              </a:pPr>
              <a:t>4/25/20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497975-FA08-4D44-93DA-DEE2AB27865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9F6D24DC-6FDC-4512-98D0-88DE17C03C55}" type="datetimeFigureOut">
              <a:rPr lang="en-US"/>
              <a:pPr>
                <a:defRPr/>
              </a:pPr>
              <a:t>4/25/20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AF8CEF-19B8-4F55-A6AB-1D53D2EE8F6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DF1C56FF-39CC-47B7-8CCB-96D78DB0E001}" type="datetimeFigureOut">
              <a:rPr lang="en-US"/>
              <a:pPr>
                <a:defRPr/>
              </a:pPr>
              <a:t>4/25/20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E030E4-A7E6-4771-83A0-577993078D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2F95717-7D7A-43EB-B9BC-CF023A062B72}" type="datetimeFigureOut">
              <a:rPr lang="en-US"/>
              <a:pPr>
                <a:defRPr/>
              </a:pPr>
              <a:t>4/25/20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87E2E39-2FDC-414B-B369-346E5CBFD81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0D8142F9-EB46-4A10-AA9B-6817FD478E2C}" type="datetimeFigureOut">
              <a:rPr lang="en-US"/>
              <a:pPr>
                <a:defRPr/>
              </a:pPr>
              <a:t>4/25/20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4D43099-C807-4E84-8162-4DC2D18E6A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A1BE9A-A77D-4D1C-B136-B7C4F217CB2B}" type="datetimeFigureOut">
              <a:rPr lang="en-US"/>
              <a:pPr>
                <a:defRPr/>
              </a:pPr>
              <a:t>4/25/20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FD0DFDF-C319-41D4-85E4-80BD5EDAC91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FB887269-D417-46B2-895E-BCFE33014045}" type="datetimeFigureOut">
              <a:rPr lang="en-US"/>
              <a:pPr>
                <a:defRPr/>
              </a:pPr>
              <a:t>4/25/20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DC5472-7B54-4BBE-97D8-89E04139A1F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3589C462-14EB-411A-AC55-57D800790146}" type="datetimeFigureOut">
              <a:rPr lang="en-US"/>
              <a:pPr>
                <a:defRPr/>
              </a:pPr>
              <a:t>4/25/20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CAB592-DA68-4D7A-8692-10584AC6CDD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6713"/>
            <a:ext cx="7886700" cy="1323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3538"/>
          </a:xfrm>
          <a:prstGeom prst="rect">
            <a:avLst/>
          </a:prstGeom>
        </p:spPr>
        <p:txBody>
          <a:bodyPr vert="horz" lIns="91440" tIns="45720" rIns="91440" bIns="45720" rtlCol="0" anchor="ctr"/>
          <a:lstStyle>
            <a:lvl1pPr algn="l"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699FB68C-2E5D-4F1F-8443-C9806358312F}" type="datetimeFigureOut">
              <a:rPr lang="en-US"/>
              <a:pPr>
                <a:defRPr/>
              </a:pPr>
              <a:t>4/25/20</a:t>
            </a:fld>
            <a:endParaRPr lang="en-US" dirty="0"/>
          </a:p>
        </p:txBody>
      </p:sp>
      <p:sp>
        <p:nvSpPr>
          <p:cNvPr id="5" name="Footer Placeholder 4"/>
          <p:cNvSpPr>
            <a:spLocks noGrp="1"/>
          </p:cNvSpPr>
          <p:nvPr>
            <p:ph type="ftr" sz="quarter" idx="3"/>
          </p:nvPr>
        </p:nvSpPr>
        <p:spPr>
          <a:xfrm>
            <a:off x="3028950" y="6356350"/>
            <a:ext cx="3086100" cy="363538"/>
          </a:xfrm>
          <a:prstGeom prst="rect">
            <a:avLst/>
          </a:prstGeom>
        </p:spPr>
        <p:txBody>
          <a:bodyPr vert="horz" lIns="91440" tIns="45720" rIns="91440" bIns="45720" rtlCol="0" anchor="ctr"/>
          <a:lstStyle>
            <a:lvl1pPr algn="ctr" fontAlgn="auto">
              <a:lnSpc>
                <a:spcPct val="100000"/>
              </a:lnSpc>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3538"/>
          </a:xfrm>
          <a:prstGeom prst="rect">
            <a:avLst/>
          </a:prstGeom>
        </p:spPr>
        <p:txBody>
          <a:bodyPr vert="horz" lIns="91440" tIns="45720" rIns="91440" bIns="45720" rtlCol="0" anchor="ctr"/>
          <a:lstStyle>
            <a:lvl1pPr algn="r" fontAlgn="auto">
              <a:lnSpc>
                <a:spcPct val="100000"/>
              </a:lnSpc>
              <a:spcBef>
                <a:spcPts val="0"/>
              </a:spcBef>
              <a:spcAft>
                <a:spcPts val="0"/>
              </a:spcAft>
              <a:defRPr sz="1200" b="0">
                <a:solidFill>
                  <a:schemeClr val="tx1">
                    <a:tint val="75000"/>
                  </a:schemeClr>
                </a:solidFill>
                <a:latin typeface="+mn-lt"/>
                <a:cs typeface="+mn-cs"/>
              </a:defRPr>
            </a:lvl1pPr>
          </a:lstStyle>
          <a:p>
            <a:pPr>
              <a:defRPr/>
            </a:pPr>
            <a:fld id="{0957C756-B258-448A-9E82-C6041B20ED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tel:+34%20618%2068%2055%2051"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mailto:spainluxinvest@gmail.com"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www.spainluxinvest.com/stati/vnj-v-ispanii/"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noticias.juridicas.com/base_datos/Fiscal/513755-l-14-2013-de-27-de-sep-apoyo-a-los-emprendedores-y-su-internacionalizacion.html"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Как будет проходить Конференция"/>
          <p:cNvSpPr>
            <a:spLocks noGrp="1"/>
          </p:cNvSpPr>
          <p:nvPr>
            <p:ph type="title" idx="4294967295"/>
          </p:nvPr>
        </p:nvSpPr>
        <p:spPr>
          <a:xfrm>
            <a:off x="250825" y="2386013"/>
            <a:ext cx="8642350" cy="2087562"/>
          </a:xfrm>
        </p:spPr>
        <p:txBody>
          <a:bodyPr/>
          <a:lstStyle/>
          <a:p>
            <a:pPr algn="ctr" defTabSz="593725" eaLnBrk="1" hangingPunct="1"/>
            <a:r>
              <a:rPr lang="ru-RU" sz="4000" b="1">
                <a:solidFill>
                  <a:srgbClr val="CC212F"/>
                </a:solidFill>
                <a:latin typeface="Arial" charset="0"/>
                <a:sym typeface="Helvetica" pitchFamily="34" charset="0"/>
              </a:rPr>
              <a:t>ВИД НА ЖИТЕЛЬСТВО</a:t>
            </a:r>
            <a:br>
              <a:rPr lang="en-US" sz="4000" b="1">
                <a:solidFill>
                  <a:srgbClr val="CC212F"/>
                </a:solidFill>
                <a:latin typeface="Arial" charset="0"/>
                <a:sym typeface="Helvetica" pitchFamily="34" charset="0"/>
              </a:rPr>
            </a:br>
            <a:r>
              <a:rPr lang="ru-RU" sz="4000" b="1">
                <a:solidFill>
                  <a:srgbClr val="CC212F"/>
                </a:solidFill>
                <a:latin typeface="Arial" charset="0"/>
                <a:sym typeface="Helvetica" pitchFamily="34" charset="0"/>
              </a:rPr>
              <a:t>БЕЗ ПРАВА НА РАБОТУ </a:t>
            </a:r>
            <a:br>
              <a:rPr lang="en-US" sz="4000" b="1">
                <a:solidFill>
                  <a:srgbClr val="CC212F"/>
                </a:solidFill>
                <a:latin typeface="Arial" charset="0"/>
                <a:sym typeface="Helvetica" pitchFamily="34" charset="0"/>
              </a:rPr>
            </a:br>
            <a:r>
              <a:rPr lang="ru-RU" sz="4000" b="1">
                <a:solidFill>
                  <a:srgbClr val="CC212F"/>
                </a:solidFill>
                <a:latin typeface="Arial" charset="0"/>
                <a:sym typeface="Helvetica" pitchFamily="34" charset="0"/>
              </a:rPr>
              <a:t>В ИСПАНИИ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Решение"/>
          <p:cNvSpPr>
            <a:spLocks noGrp="1"/>
          </p:cNvSpPr>
          <p:nvPr>
            <p:ph type="ctrTitle" idx="4294967295"/>
          </p:nvPr>
        </p:nvSpPr>
        <p:spPr>
          <a:xfrm>
            <a:off x="241300" y="1387475"/>
            <a:ext cx="8651875" cy="777875"/>
          </a:xfrm>
        </p:spPr>
        <p:txBody>
          <a:bodyPr anchor="b"/>
          <a:lstStyle/>
          <a:p>
            <a:pPr algn="ctr" defTabSz="904875" eaLnBrk="1" hangingPunct="1"/>
            <a:r>
              <a:rPr lang="ru-RU" sz="2400" b="1">
                <a:latin typeface="Arial" charset="0"/>
              </a:rPr>
              <a:t>Есть ли право на работу в Шенгенской зоне / Евросоюзе?</a:t>
            </a:r>
          </a:p>
        </p:txBody>
      </p:sp>
      <p:sp>
        <p:nvSpPr>
          <p:cNvPr id="23555" name="Более 3 лет созревали…"/>
          <p:cNvSpPr>
            <a:spLocks noGrp="1"/>
          </p:cNvSpPr>
          <p:nvPr>
            <p:ph type="subTitle" idx="4294967295"/>
          </p:nvPr>
        </p:nvSpPr>
        <p:spPr>
          <a:xfrm>
            <a:off x="250825" y="2116138"/>
            <a:ext cx="8647113" cy="3468687"/>
          </a:xfrm>
        </p:spPr>
        <p:txBody>
          <a:bodyPr/>
          <a:lstStyle/>
          <a:p>
            <a:pPr marL="0" indent="0">
              <a:spcBef>
                <a:spcPct val="0"/>
              </a:spcBef>
              <a:buFont typeface="Arial" charset="0"/>
              <a:buNone/>
            </a:pPr>
            <a:r>
              <a:rPr lang="ru-RU" sz="2000">
                <a:latin typeface="Arial" charset="0"/>
              </a:rPr>
              <a:t>ВНЖ без права на работу в Испании НЕ ДОПУСКАЕТ официального трудоустройства ни в Испании, ни в государствах Шенгенской зоны/Евросоюза.</a:t>
            </a:r>
            <a:r>
              <a:rPr lang="en-US" sz="2000">
                <a:latin typeface="Arial" charset="0"/>
              </a:rPr>
              <a:t> </a:t>
            </a:r>
            <a:r>
              <a:rPr lang="ru-RU" sz="2000">
                <a:latin typeface="Arial" charset="0"/>
              </a:rPr>
              <a:t>Данный тип ВНЖ ПОЗВОЛЯЕТ проживать в Испании, но не работать по найму.</a:t>
            </a:r>
          </a:p>
          <a:p>
            <a:pPr marL="0" indent="0">
              <a:spcBef>
                <a:spcPct val="0"/>
              </a:spcBef>
              <a:buFont typeface="Arial" charset="0"/>
              <a:buNone/>
            </a:pPr>
            <a:endParaRPr lang="en-US" sz="2000">
              <a:latin typeface="Arial" charset="0"/>
            </a:endParaRPr>
          </a:p>
          <a:p>
            <a:pPr marL="0" indent="0">
              <a:spcBef>
                <a:spcPct val="0"/>
              </a:spcBef>
              <a:buFont typeface="Arial" charset="0"/>
              <a:buNone/>
            </a:pPr>
            <a:r>
              <a:rPr lang="ru-RU" sz="2000">
                <a:latin typeface="Arial" charset="0"/>
              </a:rPr>
              <a:t>Для открытия/приобретения бизнеса в Испании, владелец ВНЖ без права работы НЕ МОЖЕТ работать по контракту, но ему/ей разрешено создавать оплачиваемые рабочие места для лиц, имеющих право работать в Испании.</a:t>
            </a:r>
          </a:p>
          <a:p>
            <a:pPr marL="0" indent="0">
              <a:spcBef>
                <a:spcPct val="0"/>
              </a:spcBef>
              <a:buFont typeface="Arial" charset="0"/>
              <a:buNone/>
            </a:pPr>
            <a:endParaRPr lang="en-US" sz="2000">
              <a:latin typeface="Arial" charset="0"/>
            </a:endParaRPr>
          </a:p>
          <a:p>
            <a:pPr marL="0" indent="0">
              <a:spcBef>
                <a:spcPct val="0"/>
              </a:spcBef>
              <a:buFont typeface="Arial" charset="0"/>
              <a:buNone/>
            </a:pPr>
            <a:r>
              <a:rPr lang="ru-RU" sz="2000">
                <a:latin typeface="Arial" charset="0"/>
              </a:rPr>
              <a:t>Трудоустроиться по контракту можно будет после замены на ВНЖ с правом на работу.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Решение"/>
          <p:cNvSpPr>
            <a:spLocks noGrp="1"/>
          </p:cNvSpPr>
          <p:nvPr>
            <p:ph type="ctrTitle" idx="4294967295"/>
          </p:nvPr>
        </p:nvSpPr>
        <p:spPr>
          <a:xfrm>
            <a:off x="250825" y="1411288"/>
            <a:ext cx="8642350" cy="1371600"/>
          </a:xfrm>
        </p:spPr>
        <p:txBody>
          <a:bodyPr anchor="b"/>
          <a:lstStyle/>
          <a:p>
            <a:pPr algn="ctr" defTabSz="904875" eaLnBrk="1" hangingPunct="1"/>
            <a:r>
              <a:rPr lang="ru-RU" sz="2400" b="1">
                <a:latin typeface="Arial" charset="0"/>
              </a:rPr>
              <a:t>Требуется ли оформление соответствующей</a:t>
            </a:r>
            <a:br>
              <a:rPr lang="ru-RU" sz="2400" b="1">
                <a:latin typeface="Arial" charset="0"/>
              </a:rPr>
            </a:br>
            <a:r>
              <a:rPr lang="ru-RU" sz="2400" b="1">
                <a:latin typeface="Arial" charset="0"/>
              </a:rPr>
              <a:t>визы Д в Консульстве Испании или первичные документы принимаются сразу в компетентных органах Испании</a:t>
            </a:r>
            <a:endParaRPr lang="ru-RU" sz="2400"/>
          </a:p>
        </p:txBody>
      </p:sp>
      <p:sp>
        <p:nvSpPr>
          <p:cNvPr id="24579" name="Более 3 лет созревали…"/>
          <p:cNvSpPr>
            <a:spLocks noGrp="1"/>
          </p:cNvSpPr>
          <p:nvPr>
            <p:ph type="subTitle" idx="4294967295"/>
          </p:nvPr>
        </p:nvSpPr>
        <p:spPr>
          <a:xfrm>
            <a:off x="250825" y="2808288"/>
            <a:ext cx="8647113" cy="2830512"/>
          </a:xfrm>
        </p:spPr>
        <p:txBody>
          <a:bodyPr/>
          <a:lstStyle/>
          <a:p>
            <a:pPr marL="0" indent="0">
              <a:spcBef>
                <a:spcPct val="0"/>
              </a:spcBef>
              <a:buFont typeface="Arial" charset="0"/>
              <a:buNone/>
            </a:pPr>
            <a:r>
              <a:rPr lang="ru-RU" sz="2000">
                <a:latin typeface="Arial" charset="0"/>
              </a:rPr>
              <a:t>Требуется! Даже законное пребывание в Испании не позволяет подавать первоначальный пакет документов в Испании. Первое заявление должно обязательно поступить в Консульство/Посольство Испании в стране вашей текущей резиденции.</a:t>
            </a:r>
          </a:p>
          <a:p>
            <a:pPr marL="0" indent="0">
              <a:spcBef>
                <a:spcPct val="0"/>
              </a:spcBef>
              <a:buFont typeface="Arial" charset="0"/>
              <a:buNone/>
            </a:pPr>
            <a:r>
              <a:rPr lang="ru-RU" sz="2000">
                <a:latin typeface="Arial" charset="0"/>
              </a:rPr>
              <a:t>Вслед за получением положительного ответа в загранпаспорте ставят трехмесячную визу Д. По данной визе Д вы въезжаете в страну и, пройдя дактилоскопию, оформляете годовую резидентскую карточку, которая станет вашим идентификационным документом в Испании, подтверждающим ваш статус в государстве и ваше право на безвизовое пересечение границ государств Шенгенской зоны.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Решение"/>
          <p:cNvSpPr>
            <a:spLocks noGrp="1"/>
          </p:cNvSpPr>
          <p:nvPr>
            <p:ph type="ctrTitle" idx="4294967295"/>
          </p:nvPr>
        </p:nvSpPr>
        <p:spPr>
          <a:xfrm>
            <a:off x="250825" y="1381125"/>
            <a:ext cx="8642350" cy="360363"/>
          </a:xfrm>
        </p:spPr>
        <p:txBody>
          <a:bodyPr anchor="b"/>
          <a:lstStyle/>
          <a:p>
            <a:pPr algn="ctr" defTabSz="904875" eaLnBrk="1" hangingPunct="1"/>
            <a:r>
              <a:rPr lang="ru-RU" sz="2400" b="1">
                <a:latin typeface="Arial" charset="0"/>
              </a:rPr>
              <a:t>Схема продления</a:t>
            </a:r>
          </a:p>
        </p:txBody>
      </p:sp>
      <p:sp>
        <p:nvSpPr>
          <p:cNvPr id="25603" name="Более 3 лет созревали…"/>
          <p:cNvSpPr>
            <a:spLocks noGrp="1"/>
          </p:cNvSpPr>
          <p:nvPr>
            <p:ph type="subTitle" idx="4294967295"/>
          </p:nvPr>
        </p:nvSpPr>
        <p:spPr>
          <a:xfrm>
            <a:off x="284163" y="1784350"/>
            <a:ext cx="8609012" cy="3648075"/>
          </a:xfrm>
        </p:spPr>
        <p:txBody>
          <a:bodyPr/>
          <a:lstStyle/>
          <a:p>
            <a:pPr marL="0" indent="0">
              <a:spcBef>
                <a:spcPct val="0"/>
              </a:spcBef>
              <a:buFont typeface="Arial" charset="0"/>
              <a:buNone/>
            </a:pPr>
            <a:r>
              <a:rPr lang="ru-RU" sz="2000">
                <a:latin typeface="Arial" charset="0"/>
              </a:rPr>
              <a:t>Первая временная резидентская карточка является годовой. При первичном продлении ВНЖ продлевается на два года. Затем, еще на два, а затем, уже на пятилетний срок, то есть в виде схемы это выглядит так: 1-2-2-5. Все продления возможны лишь при условии отсутствия правонарушений согласно испанскому законодательству.</a:t>
            </a:r>
          </a:p>
          <a:p>
            <a:pPr marL="0" indent="0">
              <a:spcBef>
                <a:spcPct val="0"/>
              </a:spcBef>
              <a:buFont typeface="Arial" charset="0"/>
              <a:buNone/>
            </a:pPr>
            <a:r>
              <a:rPr lang="ru-RU" sz="2000">
                <a:latin typeface="Arial" charset="0"/>
              </a:rPr>
              <a:t>Резиденция сроком на пять лет является постоянным видом на жительство в Испании и подлежит возобновлению каждые пять лет.</a:t>
            </a:r>
          </a:p>
          <a:p>
            <a:pPr marL="0" indent="0">
              <a:spcBef>
                <a:spcPct val="0"/>
              </a:spcBef>
              <a:buFont typeface="Arial" charset="0"/>
              <a:buNone/>
            </a:pPr>
            <a:r>
              <a:rPr lang="ru-RU" sz="2000">
                <a:latin typeface="Arial" charset="0"/>
              </a:rPr>
              <a:t>Прошение на очередное продление принимается не раньше, чем за шестьдесят рабочих дней до прекращения действия имеющегося ВНЖ.</a:t>
            </a:r>
          </a:p>
          <a:p>
            <a:pPr marL="0" indent="0">
              <a:spcBef>
                <a:spcPct val="0"/>
              </a:spcBef>
              <a:buFont typeface="Arial" charset="0"/>
              <a:buNone/>
            </a:pPr>
            <a:r>
              <a:rPr lang="ru-RU" sz="2000" b="1">
                <a:latin typeface="Arial" charset="0"/>
              </a:rPr>
              <a:t>ВНИМАНИЕ! Во время первого продления на два года, при соблюдении определённых условий, можно запросить ВНЖ с правом на работу.</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Решение"/>
          <p:cNvSpPr>
            <a:spLocks noGrp="1"/>
          </p:cNvSpPr>
          <p:nvPr>
            <p:ph type="ctrTitle" idx="4294967295"/>
          </p:nvPr>
        </p:nvSpPr>
        <p:spPr>
          <a:xfrm>
            <a:off x="250825" y="2395538"/>
            <a:ext cx="8642350" cy="358775"/>
          </a:xfrm>
        </p:spPr>
        <p:txBody>
          <a:bodyPr anchor="b"/>
          <a:lstStyle/>
          <a:p>
            <a:pPr algn="ctr" defTabSz="904875" eaLnBrk="1" hangingPunct="1"/>
            <a:r>
              <a:rPr lang="ru-RU" sz="2400" b="1">
                <a:latin typeface="Arial" charset="0"/>
              </a:rPr>
              <a:t>Допускается ли покупка недвижимости в ипотеку?</a:t>
            </a:r>
          </a:p>
        </p:txBody>
      </p:sp>
      <p:sp>
        <p:nvSpPr>
          <p:cNvPr id="26627" name="Более 3 лет созревали…"/>
          <p:cNvSpPr>
            <a:spLocks noGrp="1"/>
          </p:cNvSpPr>
          <p:nvPr>
            <p:ph type="subTitle" idx="4294967295"/>
          </p:nvPr>
        </p:nvSpPr>
        <p:spPr>
          <a:xfrm>
            <a:off x="250825" y="3197225"/>
            <a:ext cx="8642350" cy="658813"/>
          </a:xfrm>
        </p:spPr>
        <p:txBody>
          <a:bodyPr/>
          <a:lstStyle/>
          <a:p>
            <a:pPr marL="0" indent="0" algn="ctr">
              <a:spcBef>
                <a:spcPct val="0"/>
              </a:spcBef>
              <a:buFont typeface="Arial" charset="0"/>
              <a:buNone/>
            </a:pPr>
            <a:r>
              <a:rPr lang="ru-RU" sz="2000">
                <a:latin typeface="Arial" charset="0"/>
              </a:rPr>
              <a:t>Законодательство не устанавливает лимитов по использованию заемных средств и стоимости недвижимости.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Решение"/>
          <p:cNvSpPr>
            <a:spLocks noGrp="1"/>
          </p:cNvSpPr>
          <p:nvPr>
            <p:ph type="ctrTitle" idx="4294967295"/>
          </p:nvPr>
        </p:nvSpPr>
        <p:spPr>
          <a:xfrm>
            <a:off x="250825" y="1412875"/>
            <a:ext cx="8642350" cy="388938"/>
          </a:xfrm>
        </p:spPr>
        <p:txBody>
          <a:bodyPr anchor="b"/>
          <a:lstStyle/>
          <a:p>
            <a:pPr algn="ctr" defTabSz="904875" eaLnBrk="1" hangingPunct="1"/>
            <a:r>
              <a:rPr lang="ru-RU" sz="2400" b="1">
                <a:latin typeface="Arial" charset="0"/>
              </a:rPr>
              <a:t>Обязательные финансовые гарантии</a:t>
            </a:r>
            <a:endParaRPr lang="ru-RU" sz="2400">
              <a:latin typeface="Arial" charset="0"/>
            </a:endParaRPr>
          </a:p>
        </p:txBody>
      </p:sp>
      <p:sp>
        <p:nvSpPr>
          <p:cNvPr id="27651" name="Более 3 лет созревали…"/>
          <p:cNvSpPr>
            <a:spLocks noGrp="1"/>
          </p:cNvSpPr>
          <p:nvPr>
            <p:ph type="subTitle" idx="4294967295"/>
          </p:nvPr>
        </p:nvSpPr>
        <p:spPr>
          <a:xfrm>
            <a:off x="273050" y="1847850"/>
            <a:ext cx="8620125" cy="3725863"/>
          </a:xfrm>
        </p:spPr>
        <p:txBody>
          <a:bodyPr/>
          <a:lstStyle/>
          <a:p>
            <a:pPr marL="0" indent="0">
              <a:buFont typeface="Arial" charset="0"/>
              <a:buNone/>
            </a:pPr>
            <a:r>
              <a:rPr lang="ru-RU" sz="2000" dirty="0">
                <a:latin typeface="Arial" charset="0"/>
              </a:rPr>
              <a:t>Ежемесячный доход, определяемый на базе ежегодно устанавливаемого минимального прожиточного уровня по Испании (IPREM), а именно 400% от IPREM - для основного заявителя и 100% - для каждого последующего члена семейства.</a:t>
            </a:r>
          </a:p>
          <a:p>
            <a:pPr marL="0" indent="0">
              <a:buFont typeface="Arial" charset="0"/>
              <a:buNone/>
            </a:pPr>
            <a:r>
              <a:rPr lang="ru-RU" sz="2000" dirty="0">
                <a:latin typeface="Arial" charset="0"/>
              </a:rPr>
              <a:t>В 20</a:t>
            </a:r>
            <a:r>
              <a:rPr lang="es-ES" sz="2000" dirty="0">
                <a:latin typeface="Arial" charset="0"/>
              </a:rPr>
              <a:t>20</a:t>
            </a:r>
            <a:r>
              <a:rPr lang="ru-RU" sz="2000" dirty="0">
                <a:latin typeface="Arial" charset="0"/>
              </a:rPr>
              <a:t> году минимальный прожиточный минимум равен 537,84€. Таким образом, 400% IPREM – это 2.151,36€ в месяц – 25.816,32€ в год и 51.632,64€ за 2 года, а 100% IPREM – это 537,84€ в месяц – 6.454,08€ в год и 12.908,16€ за 2 года.</a:t>
            </a:r>
          </a:p>
          <a:p>
            <a:pPr marL="0" indent="0">
              <a:buFont typeface="Arial" charset="0"/>
              <a:buNone/>
            </a:pPr>
            <a:r>
              <a:rPr lang="ru-RU" sz="2000" dirty="0">
                <a:latin typeface="Arial" charset="0"/>
              </a:rPr>
              <a:t>Наличие этих сумм на испанском счету нужно подтвердить банковским документом.</a:t>
            </a:r>
          </a:p>
          <a:p>
            <a:pPr marL="0" indent="0">
              <a:buNone/>
            </a:pPr>
            <a:r>
              <a:rPr lang="ru-RU" sz="2000">
                <a:latin typeface="Arial" charset="0"/>
              </a:rPr>
              <a:t>Показать нужно сумму из расчета на год.</a:t>
            </a:r>
            <a:endParaRPr lang="ru-RU" sz="2000" dirty="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Решение"/>
          <p:cNvSpPr>
            <a:spLocks noGrp="1"/>
          </p:cNvSpPr>
          <p:nvPr>
            <p:ph type="ctrTitle" idx="4294967295"/>
          </p:nvPr>
        </p:nvSpPr>
        <p:spPr>
          <a:xfrm>
            <a:off x="250825" y="2084388"/>
            <a:ext cx="8642350" cy="738187"/>
          </a:xfrm>
        </p:spPr>
        <p:txBody>
          <a:bodyPr anchor="b"/>
          <a:lstStyle/>
          <a:p>
            <a:pPr algn="ctr" defTabSz="904875" eaLnBrk="1" hangingPunct="1"/>
            <a:r>
              <a:rPr lang="ru-RU" sz="2400" b="1">
                <a:latin typeface="Arial" charset="0"/>
              </a:rPr>
              <a:t>Сколько лет надо прожить в Испании для прошения паспорта гражданина Испании?</a:t>
            </a:r>
            <a:endParaRPr lang="ru-RU" sz="2400"/>
          </a:p>
        </p:txBody>
      </p:sp>
      <p:sp>
        <p:nvSpPr>
          <p:cNvPr id="28675" name="Более 3 лет созревали…"/>
          <p:cNvSpPr>
            <a:spLocks noGrp="1"/>
          </p:cNvSpPr>
          <p:nvPr>
            <p:ph type="subTitle" idx="4294967295"/>
          </p:nvPr>
        </p:nvSpPr>
        <p:spPr>
          <a:xfrm>
            <a:off x="250825" y="3217863"/>
            <a:ext cx="8642350" cy="709612"/>
          </a:xfrm>
        </p:spPr>
        <p:txBody>
          <a:bodyPr/>
          <a:lstStyle/>
          <a:p>
            <a:pPr marL="0" indent="0" algn="ctr">
              <a:spcBef>
                <a:spcPct val="0"/>
              </a:spcBef>
              <a:buFont typeface="Arial" charset="0"/>
              <a:buNone/>
            </a:pPr>
            <a:r>
              <a:rPr lang="ru-RU" sz="2000">
                <a:latin typeface="Arial" charset="0"/>
              </a:rPr>
              <a:t>Гражданство Испании на базе ВНЖ можно запросить после 10 лет законного проживания в государстве.</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Решение"/>
          <p:cNvSpPr>
            <a:spLocks noGrp="1"/>
          </p:cNvSpPr>
          <p:nvPr>
            <p:ph type="ctrTitle" idx="4294967295"/>
          </p:nvPr>
        </p:nvSpPr>
        <p:spPr>
          <a:xfrm>
            <a:off x="250825" y="1933575"/>
            <a:ext cx="8642350" cy="1084263"/>
          </a:xfrm>
        </p:spPr>
        <p:txBody>
          <a:bodyPr anchor="b"/>
          <a:lstStyle/>
          <a:p>
            <a:pPr algn="ctr" defTabSz="904875" eaLnBrk="1" hangingPunct="1"/>
            <a:r>
              <a:rPr lang="ru-RU" sz="2400" b="1">
                <a:latin typeface="Arial" charset="0"/>
              </a:rPr>
              <a:t>Есть ли минимальное обязательное время, которое надо находиться в Испании, владея ВНЖ без права на работу?</a:t>
            </a:r>
            <a:endParaRPr lang="ru-RU" sz="2400"/>
          </a:p>
        </p:txBody>
      </p:sp>
      <p:sp>
        <p:nvSpPr>
          <p:cNvPr id="29699" name="Более 3 лет созревали…"/>
          <p:cNvSpPr>
            <a:spLocks noGrp="1"/>
          </p:cNvSpPr>
          <p:nvPr>
            <p:ph type="subTitle" idx="4294967295"/>
          </p:nvPr>
        </p:nvSpPr>
        <p:spPr>
          <a:xfrm>
            <a:off x="250825" y="3217863"/>
            <a:ext cx="8642350" cy="1147762"/>
          </a:xfrm>
        </p:spPr>
        <p:txBody>
          <a:bodyPr/>
          <a:lstStyle/>
          <a:p>
            <a:pPr marL="0" indent="0">
              <a:spcBef>
                <a:spcPct val="0"/>
              </a:spcBef>
              <a:buFont typeface="Arial" charset="0"/>
              <a:buNone/>
            </a:pPr>
            <a:r>
              <a:rPr lang="ru-RU" sz="2000">
                <a:latin typeface="Arial" charset="0"/>
              </a:rPr>
              <a:t>Да. По требованию законодательства лица, имеющие ВНЖ без права на работу, обязаны проживать в пределах границ государства больше 183 календарных дней в каждом году. Нарушение данного требования может сказаться на продлении ВНЖ.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2" name="Решение"/>
          <p:cNvSpPr>
            <a:spLocks noGrp="1"/>
          </p:cNvSpPr>
          <p:nvPr>
            <p:ph type="ctrTitle" idx="4294967295"/>
          </p:nvPr>
        </p:nvSpPr>
        <p:spPr>
          <a:xfrm>
            <a:off x="250825" y="2082800"/>
            <a:ext cx="8642350" cy="1020763"/>
          </a:xfrm>
        </p:spPr>
        <p:txBody>
          <a:bodyPr anchor="b"/>
          <a:lstStyle/>
          <a:p>
            <a:pPr algn="ctr" defTabSz="904875" eaLnBrk="1" hangingPunct="1"/>
            <a:r>
              <a:rPr lang="ru-RU" sz="2400" b="1">
                <a:latin typeface="Arial" charset="0"/>
              </a:rPr>
              <a:t>При указании одновременно двух основных покупателей недвижимости, смогут ли оба претендовать на ВНЖ без права на работу?</a:t>
            </a:r>
            <a:endParaRPr lang="ru-RU" sz="2400"/>
          </a:p>
        </p:txBody>
      </p:sp>
      <p:sp>
        <p:nvSpPr>
          <p:cNvPr id="30723" name="Более 3 лет созревали…"/>
          <p:cNvSpPr>
            <a:spLocks noGrp="1"/>
          </p:cNvSpPr>
          <p:nvPr>
            <p:ph type="subTitle" idx="4294967295"/>
          </p:nvPr>
        </p:nvSpPr>
        <p:spPr>
          <a:xfrm>
            <a:off x="250825" y="3406775"/>
            <a:ext cx="8642350" cy="1317625"/>
          </a:xfrm>
        </p:spPr>
        <p:txBody>
          <a:bodyPr/>
          <a:lstStyle/>
          <a:p>
            <a:pPr marL="0" indent="0" algn="ctr" eaLnBrk="1" hangingPunct="1">
              <a:spcBef>
                <a:spcPct val="0"/>
              </a:spcBef>
              <a:buFont typeface="Arial" charset="0"/>
              <a:buNone/>
            </a:pPr>
            <a:r>
              <a:rPr lang="ru-RU" sz="2000">
                <a:latin typeface="Arial" charset="0"/>
              </a:rPr>
              <a:t>Да. </a:t>
            </a:r>
          </a:p>
          <a:p>
            <a:pPr marL="0" indent="0" algn="ctr" eaLnBrk="1" hangingPunct="1">
              <a:spcBef>
                <a:spcPct val="0"/>
              </a:spcBef>
              <a:buFont typeface="Arial" charset="0"/>
              <a:buNone/>
            </a:pPr>
            <a:r>
              <a:rPr lang="ru-RU" sz="2000">
                <a:latin typeface="Arial" charset="0"/>
              </a:rPr>
              <a:t>Оба покупателя, записанные в эскритуре (купчей) на недвижимость, имеют право подать документы на ВНЖ без права работы, а также члены их семей и лица на иждивении.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Решение"/>
          <p:cNvSpPr>
            <a:spLocks noGrp="1"/>
          </p:cNvSpPr>
          <p:nvPr>
            <p:ph type="ctrTitle" idx="4294967295"/>
          </p:nvPr>
        </p:nvSpPr>
        <p:spPr>
          <a:xfrm>
            <a:off x="250825" y="1930400"/>
            <a:ext cx="8642350" cy="466725"/>
          </a:xfrm>
        </p:spPr>
        <p:txBody>
          <a:bodyPr anchor="b"/>
          <a:lstStyle/>
          <a:p>
            <a:pPr algn="ctr" defTabSz="904875" eaLnBrk="1" hangingPunct="1"/>
            <a:r>
              <a:rPr lang="ru-RU" sz="2400" b="1">
                <a:latin typeface="Arial" charset="0"/>
              </a:rPr>
              <a:t>Где продлевается ВНЖ?</a:t>
            </a:r>
            <a:endParaRPr lang="ru-RU" sz="2400"/>
          </a:p>
        </p:txBody>
      </p:sp>
      <p:sp>
        <p:nvSpPr>
          <p:cNvPr id="31747" name="Более 3 лет созревали…"/>
          <p:cNvSpPr>
            <a:spLocks noGrp="1"/>
          </p:cNvSpPr>
          <p:nvPr>
            <p:ph type="subTitle" idx="4294967295"/>
          </p:nvPr>
        </p:nvSpPr>
        <p:spPr>
          <a:xfrm>
            <a:off x="250825" y="2576513"/>
            <a:ext cx="8642350" cy="2386012"/>
          </a:xfrm>
        </p:spPr>
        <p:txBody>
          <a:bodyPr/>
          <a:lstStyle/>
          <a:p>
            <a:pPr marL="0" indent="0">
              <a:spcBef>
                <a:spcPct val="0"/>
              </a:spcBef>
              <a:buFont typeface="Arial" charset="0"/>
              <a:buNone/>
            </a:pPr>
            <a:r>
              <a:rPr lang="ru-RU" sz="2000">
                <a:latin typeface="Arial" charset="0"/>
              </a:rPr>
              <a:t>Продление происходит ТОЛЬКО в Испании, без выезда из страны, в специальном офисе иностранцев (La Oficina de la Extranjeria).</a:t>
            </a:r>
          </a:p>
          <a:p>
            <a:pPr marL="0" indent="0">
              <a:spcBef>
                <a:spcPct val="0"/>
              </a:spcBef>
              <a:buFont typeface="Arial" charset="0"/>
              <a:buNone/>
            </a:pPr>
            <a:endParaRPr lang="ru-RU" sz="2000">
              <a:latin typeface="Arial" charset="0"/>
            </a:endParaRPr>
          </a:p>
          <a:p>
            <a:pPr marL="0" indent="0">
              <a:spcBef>
                <a:spcPct val="0"/>
              </a:spcBef>
              <a:buFont typeface="Arial" charset="0"/>
              <a:buNone/>
            </a:pPr>
            <a:r>
              <a:rPr lang="ru-RU" sz="2000">
                <a:latin typeface="Arial" charset="0"/>
              </a:rPr>
              <a:t>Важным основанием для продления является факт нахождения в Испании больше 183 календарных дней в году, плюс подтвержденные доходы, полученные в Испании или за границей, и/или же имеющиеся денежные средства на испанском банковском счету.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Решение"/>
          <p:cNvSpPr>
            <a:spLocks noGrp="1"/>
          </p:cNvSpPr>
          <p:nvPr>
            <p:ph type="ctrTitle" idx="4294967295"/>
          </p:nvPr>
        </p:nvSpPr>
        <p:spPr>
          <a:xfrm>
            <a:off x="250825" y="1360488"/>
            <a:ext cx="8642350" cy="622300"/>
          </a:xfrm>
        </p:spPr>
        <p:txBody>
          <a:bodyPr anchor="b"/>
          <a:lstStyle/>
          <a:p>
            <a:pPr algn="ctr" defTabSz="904875" eaLnBrk="1" hangingPunct="1"/>
            <a:r>
              <a:rPr lang="ru-RU" sz="2000" b="1">
                <a:latin typeface="Arial" charset="0"/>
              </a:rPr>
              <a:t>Различия </a:t>
            </a:r>
            <a:br>
              <a:rPr lang="ru-RU" sz="2000" b="1">
                <a:latin typeface="Arial" charset="0"/>
              </a:rPr>
            </a:br>
            <a:r>
              <a:rPr lang="ru-RU" sz="2000" b="1">
                <a:latin typeface="Arial" charset="0"/>
              </a:rPr>
              <a:t> Золотой Визы инвестора и ВНЖ без права на работу </a:t>
            </a:r>
          </a:p>
        </p:txBody>
      </p:sp>
      <p:graphicFrame>
        <p:nvGraphicFramePr>
          <p:cNvPr id="30758" name="Group 38"/>
          <p:cNvGraphicFramePr>
            <a:graphicFrameLocks noGrp="1"/>
          </p:cNvGraphicFramePr>
          <p:nvPr/>
        </p:nvGraphicFramePr>
        <p:xfrm>
          <a:off x="250825" y="2063750"/>
          <a:ext cx="8642350" cy="3384550"/>
        </p:xfrm>
        <a:graphic>
          <a:graphicData uri="http://schemas.openxmlformats.org/drawingml/2006/table">
            <a:tbl>
              <a:tblPr/>
              <a:tblGrid>
                <a:gridCol w="4322763">
                  <a:extLst>
                    <a:ext uri="{9D8B030D-6E8A-4147-A177-3AD203B41FA5}">
                      <a16:colId xmlns:a16="http://schemas.microsoft.com/office/drawing/2014/main" val="20000"/>
                    </a:ext>
                  </a:extLst>
                </a:gridCol>
                <a:gridCol w="4319587">
                  <a:extLst>
                    <a:ext uri="{9D8B030D-6E8A-4147-A177-3AD203B41FA5}">
                      <a16:colId xmlns:a16="http://schemas.microsoft.com/office/drawing/2014/main" val="20001"/>
                    </a:ext>
                  </a:extLst>
                </a:gridCol>
              </a:tblGrid>
              <a:tr h="212725">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1" i="0" u="none" strike="noStrike" cap="none" normalizeH="0" baseline="0">
                          <a:ln>
                            <a:noFill/>
                          </a:ln>
                          <a:solidFill>
                            <a:schemeClr val="tx1"/>
                          </a:solidFill>
                          <a:effectLst/>
                          <a:latin typeface="Arial" charset="0"/>
                          <a:cs typeface="Arial" charset="0"/>
                        </a:rPr>
                        <a:t>Золотая Виза инвестора </a:t>
                      </a:r>
                      <a:endParaRPr kumimoji="0" lang="ru-RU" sz="1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1" i="0" u="none" strike="noStrike" cap="none" normalizeH="0" baseline="0">
                          <a:ln>
                            <a:noFill/>
                          </a:ln>
                          <a:solidFill>
                            <a:schemeClr val="tx1"/>
                          </a:solidFill>
                          <a:effectLst/>
                          <a:latin typeface="Arial" charset="0"/>
                          <a:cs typeface="Arial" charset="0"/>
                        </a:rPr>
                        <a:t>ВНЖ без права на работу </a:t>
                      </a:r>
                      <a:r>
                        <a:rPr kumimoji="0" lang="en-US" sz="1400" b="1" i="0" u="none" strike="noStrike" cap="none" normalizeH="0" baseline="0">
                          <a:ln>
                            <a:noFill/>
                          </a:ln>
                          <a:solidFill>
                            <a:schemeClr val="tx1"/>
                          </a:solidFill>
                          <a:effectLst/>
                          <a:latin typeface="Arial" charset="0"/>
                          <a:cs typeface="Arial" charset="0"/>
                        </a:rPr>
                        <a:t>(NO LUCRATIVA)</a:t>
                      </a:r>
                      <a:endParaRPr kumimoji="0" lang="ru-RU" sz="1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6850">
                <a:tc gridSpan="2">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Основание</a:t>
                      </a:r>
                      <a:endParaRPr kumimoji="0" lang="ru-RU" sz="1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1"/>
                  </a:ext>
                </a:extLst>
              </a:tr>
              <a:tr h="944563">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Недвижимость за 500.000€ без ипотеки</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Гособлигации на сумму от 2.000.000€</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Вклад в местный банк от 1.000.000€</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Бизнес-проект в Испании с рабочими местами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Покупка или долгосрочная аренда недвижимости по любой цене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5900">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Момент подачи заявления</a:t>
                      </a:r>
                      <a:r>
                        <a:rPr kumimoji="0" lang="ru-RU" sz="1400" b="0" i="0" u="none" strike="noStrike" cap="none" normalizeH="0" baseline="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3"/>
                  </a:ext>
                </a:extLst>
              </a:tr>
              <a:tr h="436563">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Возможно после резервации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После подписания купчей – </a:t>
                      </a:r>
                      <a:r>
                        <a:rPr kumimoji="0" lang="en-US" sz="1400" b="0" i="0" u="none" strike="noStrike" cap="none" normalizeH="0" baseline="0">
                          <a:ln>
                            <a:noFill/>
                          </a:ln>
                          <a:solidFill>
                            <a:schemeClr val="tx1"/>
                          </a:solidFill>
                          <a:effectLst/>
                          <a:latin typeface="Arial" charset="0"/>
                          <a:cs typeface="Arial" charset="0"/>
                        </a:rPr>
                        <a:t>Escritura</a:t>
                      </a:r>
                      <a:r>
                        <a:rPr kumimoji="0" lang="ru-RU" sz="1400" b="0" i="0" u="none" strike="noStrike" cap="none" normalizeH="0" baseline="0">
                          <a:ln>
                            <a:noFill/>
                          </a:ln>
                          <a:solidFill>
                            <a:schemeClr val="tx1"/>
                          </a:solidFill>
                          <a:effectLst/>
                          <a:latin typeface="Arial" charset="0"/>
                          <a:cs typeface="Arial" charset="0"/>
                        </a:rPr>
                        <a:t> или подписания договора долгосрочной аренды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226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Заявители</a:t>
                      </a:r>
                      <a:r>
                        <a:rPr kumimoji="0" lang="ru-RU" sz="1400" b="0" i="0" u="none" strike="noStrike" cap="none" normalizeH="0" baseline="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792163">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Инвестор, члены его семьи и лица на иждивении, включая совершеннолетних детей при выполнении ими определенных условий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Покупатели/арендаторы, записанные в купчей/договоре аренды, их несовершеннолетние дети и лица на иждивении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Как будет проходить Конференция"/>
          <p:cNvSpPr>
            <a:spLocks noGrp="1"/>
          </p:cNvSpPr>
          <p:nvPr>
            <p:ph type="title" idx="4294967295"/>
          </p:nvPr>
        </p:nvSpPr>
        <p:spPr>
          <a:xfrm>
            <a:off x="250825" y="1700213"/>
            <a:ext cx="8642350" cy="576262"/>
          </a:xfrm>
        </p:spPr>
        <p:txBody>
          <a:bodyPr/>
          <a:lstStyle/>
          <a:p>
            <a:pPr algn="ctr" defTabSz="593725" eaLnBrk="1" hangingPunct="1"/>
            <a:r>
              <a:rPr lang="ru-RU" sz="2400" b="1">
                <a:latin typeface="Arial" charset="0"/>
              </a:rPr>
              <a:t>Елена Кофейникова</a:t>
            </a:r>
          </a:p>
        </p:txBody>
      </p:sp>
      <p:sp>
        <p:nvSpPr>
          <p:cNvPr id="15363" name="5 спикеров ( расписание в группе ВК)…"/>
          <p:cNvSpPr>
            <a:spLocks noGrp="1"/>
          </p:cNvSpPr>
          <p:nvPr>
            <p:ph type="body" idx="4294967295"/>
          </p:nvPr>
        </p:nvSpPr>
        <p:spPr>
          <a:xfrm>
            <a:off x="250825" y="2492375"/>
            <a:ext cx="8640763" cy="2736850"/>
          </a:xfrm>
        </p:spPr>
        <p:txBody>
          <a:bodyPr/>
          <a:lstStyle/>
          <a:p>
            <a:pPr eaLnBrk="1" hangingPunct="1">
              <a:buFont typeface="Wingdings" pitchFamily="2" charset="2"/>
              <a:buChar char="ü"/>
            </a:pPr>
            <a:r>
              <a:rPr lang="ru-RU" sz="2000">
                <a:solidFill>
                  <a:srgbClr val="000000"/>
                </a:solidFill>
                <a:latin typeface="Arial" charset="0"/>
              </a:rPr>
              <a:t>Эксперт по продаже, строительству и инвестициям в недвижимость в Испании и Англии</a:t>
            </a:r>
          </a:p>
          <a:p>
            <a:pPr eaLnBrk="1" hangingPunct="1">
              <a:buFont typeface="Wingdings" pitchFamily="2" charset="2"/>
              <a:buChar char="ü"/>
            </a:pPr>
            <a:r>
              <a:rPr lang="ru-RU" sz="2000">
                <a:solidFill>
                  <a:srgbClr val="000000"/>
                </a:solidFill>
                <a:latin typeface="Arial" charset="0"/>
              </a:rPr>
              <a:t>Директор компании по продаже недвижимости и инвестиций в Испании </a:t>
            </a:r>
            <a:r>
              <a:rPr lang="en-GB" sz="2000">
                <a:solidFill>
                  <a:srgbClr val="000000"/>
                </a:solidFill>
                <a:latin typeface="Arial" charset="0"/>
              </a:rPr>
              <a:t>SpainLuxInvest</a:t>
            </a:r>
          </a:p>
          <a:p>
            <a:pPr eaLnBrk="1" hangingPunct="1">
              <a:buFont typeface="Wingdings" pitchFamily="2" charset="2"/>
              <a:buChar char="ü"/>
            </a:pPr>
            <a:r>
              <a:rPr lang="ru-RU" sz="2000">
                <a:solidFill>
                  <a:srgbClr val="000000"/>
                </a:solidFill>
                <a:latin typeface="Arial" charset="0"/>
              </a:rPr>
              <a:t>Президент международного портала элитной недвижимости </a:t>
            </a:r>
            <a:r>
              <a:rPr lang="en-GB" sz="2000">
                <a:solidFill>
                  <a:srgbClr val="000000"/>
                </a:solidFill>
                <a:latin typeface="Arial" charset="0"/>
              </a:rPr>
              <a:t>LuxInvest</a:t>
            </a:r>
          </a:p>
          <a:p>
            <a:pPr algn="ctr" eaLnBrk="1" hangingPunct="1">
              <a:buFont typeface="Wingdings" pitchFamily="2" charset="2"/>
              <a:buNone/>
            </a:pPr>
            <a:r>
              <a:rPr lang="ru-RU" sz="2000">
                <a:latin typeface="Arial" charset="0"/>
              </a:rPr>
              <a:t>Тел</a:t>
            </a:r>
            <a:r>
              <a:rPr lang="en-GB" sz="2000">
                <a:latin typeface="Arial" charset="0"/>
              </a:rPr>
              <a:t>, Viber, WhatsApp, Telegram: </a:t>
            </a:r>
            <a:r>
              <a:rPr lang="en-GB" sz="2000">
                <a:latin typeface="Arial" charset="0"/>
                <a:hlinkClick r:id="rId3"/>
              </a:rPr>
              <a:t>+ (34) 618 685 551</a:t>
            </a:r>
            <a:r>
              <a:rPr lang="ru-RU" sz="2000">
                <a:latin typeface="Arial" charset="0"/>
              </a:rPr>
              <a:t> </a:t>
            </a:r>
            <a:r>
              <a:rPr lang="en-GB" sz="2000">
                <a:latin typeface="Arial" charset="0"/>
                <a:hlinkClick r:id="rId4"/>
              </a:rPr>
              <a:t>spainluxinvest@gmail.com</a:t>
            </a:r>
            <a:endParaRPr lang="ru-RU" sz="200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3808" name="Group 16"/>
          <p:cNvGraphicFramePr>
            <a:graphicFrameLocks noGrp="1"/>
          </p:cNvGraphicFramePr>
          <p:nvPr/>
        </p:nvGraphicFramePr>
        <p:xfrm>
          <a:off x="250825" y="2025650"/>
          <a:ext cx="8642350" cy="2809875"/>
        </p:xfrm>
        <a:graphic>
          <a:graphicData uri="http://schemas.openxmlformats.org/drawingml/2006/table">
            <a:tbl>
              <a:tblPr/>
              <a:tblGrid>
                <a:gridCol w="4381500">
                  <a:extLst>
                    <a:ext uri="{9D8B030D-6E8A-4147-A177-3AD203B41FA5}">
                      <a16:colId xmlns:a16="http://schemas.microsoft.com/office/drawing/2014/main" val="20000"/>
                    </a:ext>
                  </a:extLst>
                </a:gridCol>
                <a:gridCol w="4260850">
                  <a:extLst>
                    <a:ext uri="{9D8B030D-6E8A-4147-A177-3AD203B41FA5}">
                      <a16:colId xmlns:a16="http://schemas.microsoft.com/office/drawing/2014/main" val="20001"/>
                    </a:ext>
                  </a:extLst>
                </a:gridCol>
              </a:tblGrid>
              <a:tr h="322263">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1" i="0" u="none" strike="noStrike" cap="none" normalizeH="0" baseline="0">
                          <a:ln>
                            <a:noFill/>
                          </a:ln>
                          <a:solidFill>
                            <a:schemeClr val="tx1"/>
                          </a:solidFill>
                          <a:effectLst/>
                          <a:latin typeface="Arial" charset="0"/>
                          <a:cs typeface="Arial" charset="0"/>
                        </a:rPr>
                        <a:t>Золотая Виза инвестора</a:t>
                      </a:r>
                      <a:endParaRPr kumimoji="0" lang="ru-RU" sz="1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chemeClr val="tx1"/>
                          </a:solidFill>
                          <a:effectLst/>
                          <a:latin typeface="Arial" charset="0"/>
                          <a:cs typeface="Arial" charset="0"/>
                        </a:rPr>
                        <a:t>ВНЖ без права на работу </a:t>
                      </a:r>
                      <a:r>
                        <a:rPr kumimoji="0" lang="en-US" sz="1400" b="1" i="0" u="none" strike="noStrike" cap="none" normalizeH="0" baseline="0">
                          <a:ln>
                            <a:noFill/>
                          </a:ln>
                          <a:solidFill>
                            <a:schemeClr val="tx1"/>
                          </a:solidFill>
                          <a:effectLst/>
                          <a:latin typeface="Arial" charset="0"/>
                          <a:cs typeface="Arial" charset="0"/>
                        </a:rPr>
                        <a:t>(NO LUCRATIVA</a:t>
                      </a:r>
                      <a:r>
                        <a:rPr kumimoji="0" lang="ru-RU" sz="1400" b="1" i="0" u="none" strike="noStrike" cap="none" normalizeH="0" baseline="0">
                          <a:ln>
                            <a:noFill/>
                          </a:ln>
                          <a:solidFill>
                            <a:schemeClr val="tx1"/>
                          </a:solidFill>
                          <a:effectLst/>
                          <a:latin typeface="Arial" charset="0"/>
                          <a:cs typeface="Arial" charset="0"/>
                        </a:rPr>
                        <a:t>)</a:t>
                      </a:r>
                      <a:endParaRPr kumimoji="0" lang="ru-RU" sz="1800" b="0" i="0" u="none" strike="noStrike" cap="none" normalizeH="0" baseline="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781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Подтверждающие документы к заявлению</a:t>
                      </a:r>
                      <a:r>
                        <a:rPr kumimoji="0" lang="ru-RU" sz="1400" b="0" i="0" u="none" strike="noStrike" cap="none" normalizeH="0" baseline="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1"/>
                  </a:ext>
                </a:extLst>
              </a:tr>
              <a:tr h="216535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Документы, подтверждающие инвестиции, страховка здоровья, выписка из банка Испании о наличии на счету достаточной суммы денег, прописка в приобретённой недвижимости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tab pos="0" algn="l"/>
                        </a:tabLst>
                      </a:pPr>
                      <a:r>
                        <a:rPr kumimoji="0" lang="ru-RU" sz="1400" b="0" i="0" u="none" strike="noStrike" cap="none" normalizeH="0" baseline="0">
                          <a:ln>
                            <a:noFill/>
                          </a:ln>
                          <a:solidFill>
                            <a:schemeClr val="tx1"/>
                          </a:solidFill>
                          <a:effectLst/>
                          <a:latin typeface="Arial" charset="0"/>
                          <a:cs typeface="Arial" charset="0"/>
                        </a:rPr>
                        <a:t>Трудовой договор, справка 2НДФЛ за три последних года, справка с работы подтверждающая возможность работать удаленно, справка о несудимости с апостилем, выданная МВД, декларации о доходах, справка об отсутствии налоговой задолженности перед государством, медицинская справка о состоянии здоровья, страховка здоровья, выписка из банка Испании о наличии на счету достаточной суммы денег, прописка в купленной или арендованной испанской квартире.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2816" name="Group 48"/>
          <p:cNvGraphicFramePr>
            <a:graphicFrameLocks noGrp="1"/>
          </p:cNvGraphicFramePr>
          <p:nvPr/>
        </p:nvGraphicFramePr>
        <p:xfrm>
          <a:off x="250825" y="1773238"/>
          <a:ext cx="8642350" cy="3771900"/>
        </p:xfrm>
        <a:graphic>
          <a:graphicData uri="http://schemas.openxmlformats.org/drawingml/2006/table">
            <a:tbl>
              <a:tblPr/>
              <a:tblGrid>
                <a:gridCol w="3244850">
                  <a:extLst>
                    <a:ext uri="{9D8B030D-6E8A-4147-A177-3AD203B41FA5}">
                      <a16:colId xmlns:a16="http://schemas.microsoft.com/office/drawing/2014/main" val="20000"/>
                    </a:ext>
                  </a:extLst>
                </a:gridCol>
                <a:gridCol w="5397500">
                  <a:extLst>
                    <a:ext uri="{9D8B030D-6E8A-4147-A177-3AD203B41FA5}">
                      <a16:colId xmlns:a16="http://schemas.microsoft.com/office/drawing/2014/main" val="20001"/>
                    </a:ext>
                  </a:extLst>
                </a:gridCol>
              </a:tblGrid>
              <a:tr h="269875">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1" i="0" u="none" strike="noStrike" cap="none" normalizeH="0" baseline="0">
                          <a:ln>
                            <a:noFill/>
                          </a:ln>
                          <a:solidFill>
                            <a:schemeClr val="tx1"/>
                          </a:solidFill>
                          <a:effectLst/>
                          <a:latin typeface="Arial" charset="0"/>
                          <a:cs typeface="Arial" charset="0"/>
                        </a:rPr>
                        <a:t>Золотая Виза инвестора</a:t>
                      </a:r>
                      <a:endParaRPr kumimoji="0" lang="ru-RU" sz="1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chemeClr val="tx1"/>
                          </a:solidFill>
                          <a:effectLst/>
                          <a:latin typeface="Arial" charset="0"/>
                          <a:cs typeface="Arial" charset="0"/>
                        </a:rPr>
                        <a:t>ВНЖ без права на работу </a:t>
                      </a:r>
                      <a:r>
                        <a:rPr kumimoji="0" lang="en-US" sz="1400" b="1" i="0" u="none" strike="noStrike" cap="none" normalizeH="0" baseline="0">
                          <a:ln>
                            <a:noFill/>
                          </a:ln>
                          <a:solidFill>
                            <a:schemeClr val="tx1"/>
                          </a:solidFill>
                          <a:effectLst/>
                          <a:latin typeface="Arial" charset="0"/>
                          <a:cs typeface="Arial" charset="0"/>
                        </a:rPr>
                        <a:t>(NO LUCRATIVA</a:t>
                      </a:r>
                      <a:r>
                        <a:rPr kumimoji="0" lang="ru-RU" sz="1400" b="1" i="0" u="none" strike="noStrike" cap="none" normalizeH="0" baseline="0">
                          <a:ln>
                            <a:noFill/>
                          </a:ln>
                          <a:solidFill>
                            <a:schemeClr val="tx1"/>
                          </a:solidFill>
                          <a:effectLst/>
                          <a:latin typeface="Arial" charset="0"/>
                          <a:cs typeface="Arial" charset="0"/>
                        </a:rPr>
                        <a:t>)</a:t>
                      </a:r>
                      <a:endParaRPr kumimoji="0" lang="ru-RU" sz="1400" b="0" i="0" u="none" strike="noStrike" cap="none" normalizeH="0" baseline="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8925">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Право официально работать на территории Испании</a:t>
                      </a:r>
                      <a:r>
                        <a:rPr kumimoji="0" lang="ru-RU" sz="1400" b="0" i="0" u="none" strike="noStrike" cap="none" normalizeH="0" baseline="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1"/>
                  </a:ext>
                </a:extLst>
              </a:tr>
              <a:tr h="973138">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РАЗРЕШЕНО ИЗНАЧАЛЬНО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300" b="0" i="0" u="none" strike="noStrike" cap="none" normalizeH="0" baseline="0">
                          <a:ln>
                            <a:noFill/>
                          </a:ln>
                          <a:solidFill>
                            <a:schemeClr val="tx1"/>
                          </a:solidFill>
                          <a:effectLst/>
                          <a:latin typeface="Arial" charset="0"/>
                          <a:cs typeface="Arial" charset="0"/>
                        </a:rPr>
                        <a:t>ИЗНАЧАЛЬНО НЕ РАЗРЕШЕНО. НО при первом продлении, спустя 1 год, можно поменять его на ВНЖ с правом на работу,</a:t>
                      </a:r>
                      <a:r>
                        <a:rPr kumimoji="0" lang="en-US" sz="1300" b="0" i="0" u="none" strike="noStrike" cap="none" normalizeH="0" baseline="0">
                          <a:ln>
                            <a:noFill/>
                          </a:ln>
                          <a:solidFill>
                            <a:schemeClr val="tx1"/>
                          </a:solidFill>
                          <a:effectLst/>
                          <a:latin typeface="Arial" charset="0"/>
                          <a:cs typeface="Arial" charset="0"/>
                        </a:rPr>
                        <a:t> </a:t>
                      </a:r>
                      <a:r>
                        <a:rPr kumimoji="0" lang="ru-RU" sz="1300" b="0" i="0" u="none" strike="noStrike" cap="none" normalizeH="0" baseline="0">
                          <a:ln>
                            <a:noFill/>
                          </a:ln>
                          <a:solidFill>
                            <a:schemeClr val="tx1"/>
                          </a:solidFill>
                          <a:effectLst/>
                          <a:latin typeface="Arial" charset="0"/>
                          <a:cs typeface="Arial" charset="0"/>
                        </a:rPr>
                        <a:t>при соблюдении требований и предоставлении предварительного трудового контракта. В момент получения пятилетнего продления вида на жительство оно уже выдается с правом на работу.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Срок рассмотрения документов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3"/>
                  </a:ext>
                </a:extLst>
              </a:tr>
              <a:tr h="203200">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1 – 2,5 месяца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Фактически 1-1,5 месяца (по закону 2-4 месяца)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736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Срок действия: в случае оформления Золотой визы - при подаче в Испании, а ВНЖ </a:t>
                      </a:r>
                      <a:r>
                        <a:rPr kumimoji="0" lang="en-US" sz="1400" b="0" i="1" u="none" strike="noStrike" cap="none" normalizeH="0" baseline="0">
                          <a:ln>
                            <a:noFill/>
                          </a:ln>
                          <a:solidFill>
                            <a:schemeClr val="tx1"/>
                          </a:solidFill>
                          <a:effectLst/>
                          <a:latin typeface="Arial" charset="0"/>
                          <a:cs typeface="Arial" charset="0"/>
                        </a:rPr>
                        <a:t>NO LUCRATIVA </a:t>
                      </a:r>
                      <a:r>
                        <a:rPr kumimoji="0" lang="ru-RU" sz="1400" b="0" i="1" u="none" strike="noStrike" cap="none" normalizeH="0" baseline="0">
                          <a:ln>
                            <a:noFill/>
                          </a:ln>
                          <a:solidFill>
                            <a:schemeClr val="tx1"/>
                          </a:solidFill>
                          <a:effectLst/>
                          <a:latin typeface="Arial" charset="0"/>
                          <a:cs typeface="Arial" charset="0"/>
                        </a:rPr>
                        <a:t>– подаётся в консульстве или посольстве в стране резиденции или гражданства</a:t>
                      </a:r>
                      <a:endParaRPr kumimoji="0" lang="ru-RU" sz="2400" b="0" i="1"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439738">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ВНЖ Инвестора выдаётся на 2 года</a:t>
                      </a:r>
                      <a:endParaRPr kumimoji="0" lang="ru-RU" sz="1400" b="1" i="0" u="none" strike="noStrike" cap="none" normalizeH="0" baseline="0">
                        <a:ln>
                          <a:noFill/>
                        </a:ln>
                        <a:solidFill>
                          <a:srgbClr val="FF33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Виза </a:t>
                      </a:r>
                      <a:r>
                        <a:rPr kumimoji="0" lang="en-US" sz="1400" b="0" i="0" u="none" strike="noStrike" cap="none" normalizeH="0" baseline="0">
                          <a:ln>
                            <a:noFill/>
                          </a:ln>
                          <a:solidFill>
                            <a:schemeClr val="tx1"/>
                          </a:solidFill>
                          <a:effectLst/>
                          <a:latin typeface="Arial" charset="0"/>
                          <a:cs typeface="Arial" charset="0"/>
                        </a:rPr>
                        <a:t>D</a:t>
                      </a:r>
                      <a:r>
                        <a:rPr kumimoji="0" lang="ru-RU" sz="1400" b="0" i="0" u="none" strike="noStrike" cap="none" normalizeH="0" baseline="0">
                          <a:ln>
                            <a:noFill/>
                          </a:ln>
                          <a:solidFill>
                            <a:schemeClr val="tx1"/>
                          </a:solidFill>
                          <a:effectLst/>
                          <a:latin typeface="Arial" charset="0"/>
                          <a:cs typeface="Arial" charset="0"/>
                        </a:rPr>
                        <a:t>, переходящая в ВНЖ без права на работу, выдаётся на </a:t>
                      </a:r>
                      <a:r>
                        <a:rPr kumimoji="0" lang="en-US" sz="1400" b="0" i="0" u="none" strike="noStrike" cap="none" normalizeH="0" baseline="0">
                          <a:ln>
                            <a:noFill/>
                          </a:ln>
                          <a:solidFill>
                            <a:schemeClr val="tx1"/>
                          </a:solidFill>
                          <a:effectLst/>
                          <a:latin typeface="Arial" charset="0"/>
                          <a:cs typeface="Arial" charset="0"/>
                        </a:rPr>
                        <a:t>1 </a:t>
                      </a:r>
                      <a:r>
                        <a:rPr kumimoji="0" lang="ru-RU" sz="1400" b="0" i="0" u="none" strike="noStrike" cap="none" normalizeH="0" baseline="0">
                          <a:ln>
                            <a:noFill/>
                          </a:ln>
                          <a:solidFill>
                            <a:schemeClr val="tx1"/>
                          </a:solidFill>
                          <a:effectLst/>
                          <a:latin typeface="Arial" charset="0"/>
                          <a:cs typeface="Arial" charset="0"/>
                        </a:rPr>
                        <a:t>год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241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Срок действия первичного ВНЖ</a:t>
                      </a:r>
                      <a:endParaRPr kumimoji="0" lang="ru-RU" sz="1400" b="1" i="1" u="none" strike="noStrike" cap="none" normalizeH="0" baseline="0">
                        <a:ln>
                          <a:noFill/>
                        </a:ln>
                        <a:solidFill>
                          <a:srgbClr val="FF33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7"/>
                  </a:ext>
                </a:extLst>
              </a:tr>
              <a:tr h="376238">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2 года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1 год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aphicFrame>
        <p:nvGraphicFramePr>
          <p:cNvPr id="35900" name="Group 60"/>
          <p:cNvGraphicFramePr>
            <a:graphicFrameLocks noGrp="1"/>
          </p:cNvGraphicFramePr>
          <p:nvPr/>
        </p:nvGraphicFramePr>
        <p:xfrm>
          <a:off x="250825" y="1989138"/>
          <a:ext cx="8642350" cy="3617912"/>
        </p:xfrm>
        <a:graphic>
          <a:graphicData uri="http://schemas.openxmlformats.org/drawingml/2006/table">
            <a:tbl>
              <a:tblPr/>
              <a:tblGrid>
                <a:gridCol w="4608513">
                  <a:extLst>
                    <a:ext uri="{9D8B030D-6E8A-4147-A177-3AD203B41FA5}">
                      <a16:colId xmlns:a16="http://schemas.microsoft.com/office/drawing/2014/main" val="20000"/>
                    </a:ext>
                  </a:extLst>
                </a:gridCol>
                <a:gridCol w="4033837">
                  <a:extLst>
                    <a:ext uri="{9D8B030D-6E8A-4147-A177-3AD203B41FA5}">
                      <a16:colId xmlns:a16="http://schemas.microsoft.com/office/drawing/2014/main" val="20001"/>
                    </a:ext>
                  </a:extLst>
                </a:gridCol>
              </a:tblGrid>
              <a:tr h="300038">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1" i="0" u="none" strike="noStrike" cap="none" normalizeH="0" baseline="0">
                          <a:ln>
                            <a:noFill/>
                          </a:ln>
                          <a:solidFill>
                            <a:schemeClr val="tx1"/>
                          </a:solidFill>
                          <a:effectLst/>
                          <a:latin typeface="Arial" charset="0"/>
                          <a:cs typeface="Arial" charset="0"/>
                        </a:rPr>
                        <a:t>Золотая Виза инвестора</a:t>
                      </a:r>
                      <a:endParaRPr kumimoji="0" lang="ru-RU" sz="1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chemeClr val="tx1"/>
                          </a:solidFill>
                          <a:effectLst/>
                          <a:latin typeface="Arial" charset="0"/>
                          <a:cs typeface="Arial" charset="0"/>
                        </a:rPr>
                        <a:t>ВНЖ без права на работу </a:t>
                      </a:r>
                      <a:r>
                        <a:rPr kumimoji="0" lang="en-US" sz="1400" b="1" i="0" u="none" strike="noStrike" cap="none" normalizeH="0" baseline="0">
                          <a:ln>
                            <a:noFill/>
                          </a:ln>
                          <a:solidFill>
                            <a:schemeClr val="tx1"/>
                          </a:solidFill>
                          <a:effectLst/>
                          <a:latin typeface="Arial" charset="0"/>
                          <a:cs typeface="Arial" charset="0"/>
                        </a:rPr>
                        <a:t>(NO LUCRATIVA</a:t>
                      </a:r>
                      <a:r>
                        <a:rPr kumimoji="0" lang="ru-RU" sz="1400" b="1" i="0" u="none" strike="noStrike" cap="none" normalizeH="0" baseline="0">
                          <a:ln>
                            <a:noFill/>
                          </a:ln>
                          <a:solidFill>
                            <a:schemeClr val="tx1"/>
                          </a:solidFill>
                          <a:effectLst/>
                          <a:latin typeface="Arial" charset="0"/>
                          <a:cs typeface="Arial" charset="0"/>
                        </a:rPr>
                        <a:t>)</a:t>
                      </a:r>
                      <a:endParaRPr kumimoji="0" lang="ru-RU" sz="1400" b="0" i="0" u="none" strike="noStrike" cap="none" normalizeH="0" baseline="0">
                        <a:ln>
                          <a:noFill/>
                        </a:ln>
                        <a:solidFill>
                          <a:schemeClr val="tx1"/>
                        </a:solidFill>
                        <a:effectLst/>
                        <a:latin typeface="Calibri"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496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Схема срока действия резиденции, в годах</a:t>
                      </a:r>
                      <a:endParaRPr kumimoji="0" lang="ru-RU" sz="14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1"/>
                  </a:ext>
                </a:extLst>
              </a:tr>
              <a:tr h="496888">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2-5-5 (при условии первичного запроса сразу на территории Испании)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en-US" sz="1400" b="0" i="0" u="none" strike="noStrike" cap="none" normalizeH="0" baseline="0">
                          <a:ln>
                            <a:noFill/>
                          </a:ln>
                          <a:solidFill>
                            <a:schemeClr val="tx1"/>
                          </a:solidFill>
                          <a:effectLst/>
                          <a:latin typeface="Arial" charset="0"/>
                          <a:cs typeface="Arial" charset="0"/>
                        </a:rPr>
                        <a:t>1-2-2-5</a:t>
                      </a:r>
                      <a:r>
                        <a:rPr kumimoji="0" lang="ru-RU" sz="1400" b="0" i="0" u="none" strike="noStrike" cap="none" normalizeH="0" baseline="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ОБЯЗАТЕЛЬНЫЕ сроки пребывания в Испании</a:t>
                      </a:r>
                      <a:r>
                        <a:rPr kumimoji="0" lang="ru-RU" sz="1400" b="0" i="0" u="none" strike="noStrike" cap="none" normalizeH="0" baseline="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3"/>
                  </a:ext>
                </a:extLst>
              </a:tr>
              <a:tr h="477838">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Требуется, как минимум, 1 поездка в течение срока действия визы или ВНЖ.</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Требуется проживать, минимально, 183 календарных дня в каждом году.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gridSpan="2">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1" u="none" strike="noStrike" cap="none" normalizeH="0" baseline="0">
                          <a:ln>
                            <a:noFill/>
                          </a:ln>
                          <a:solidFill>
                            <a:schemeClr val="tx1"/>
                          </a:solidFill>
                          <a:effectLst/>
                          <a:latin typeface="Arial" charset="0"/>
                          <a:cs typeface="Arial" charset="0"/>
                        </a:rPr>
                        <a:t>Место первичной подачи заявления и пакета документов</a:t>
                      </a:r>
                      <a:r>
                        <a:rPr kumimoji="0" lang="ru-RU" sz="1400" b="0" i="0" u="none" strike="noStrike" cap="none" normalizeH="0" baseline="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625475">
                <a:tc>
                  <a:txBody>
                    <a:bodyPr/>
                    <a:lstStyle/>
                    <a:p>
                      <a:pPr marL="0" marR="0" lvl="0" indent="0" algn="ctr" defTabSz="914400" rtl="0" eaLnBrk="0" fontAlgn="base" latinLnBrk="0" hangingPunct="0">
                        <a:lnSpc>
                          <a:spcPct val="90000"/>
                        </a:lnSpc>
                        <a:spcBef>
                          <a:spcPts val="100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В Испании, в специальных органах в Мадриде или в Консульстве Испании в стране текущей резиденции или гражданства. Для осуществления трудовой деятельности необходимо пройти процесс замены визы инвестора, которую получали в Консульстве, на резиденцию с правом на работу в органах в Испании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0" lang="ru-RU" sz="1400" b="0" i="0" u="none" strike="noStrike" cap="none" normalizeH="0" baseline="0">
                          <a:ln>
                            <a:noFill/>
                          </a:ln>
                          <a:solidFill>
                            <a:schemeClr val="tx1"/>
                          </a:solidFill>
                          <a:effectLst/>
                          <a:latin typeface="Arial" charset="0"/>
                          <a:cs typeface="Arial" charset="0"/>
                        </a:rPr>
                        <a:t>ТОЛЬКО в Консульстве Испании в стране текущей резиденции или гражданства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Решение"/>
          <p:cNvSpPr>
            <a:spLocks noGrp="1"/>
          </p:cNvSpPr>
          <p:nvPr>
            <p:ph type="ctrTitle" idx="4294967295"/>
          </p:nvPr>
        </p:nvSpPr>
        <p:spPr>
          <a:xfrm>
            <a:off x="250825" y="1557338"/>
            <a:ext cx="8642350" cy="706437"/>
          </a:xfrm>
        </p:spPr>
        <p:txBody>
          <a:bodyPr anchor="b"/>
          <a:lstStyle/>
          <a:p>
            <a:pPr algn="ctr" defTabSz="904875" eaLnBrk="1" hangingPunct="1"/>
            <a:r>
              <a:rPr lang="ru-RU" sz="2400" b="1">
                <a:latin typeface="Arial" charset="0"/>
              </a:rPr>
              <a:t>Владелец ВНЖ без права на работу – это налоговый резидент?</a:t>
            </a:r>
          </a:p>
        </p:txBody>
      </p:sp>
      <p:sp>
        <p:nvSpPr>
          <p:cNvPr id="36867" name="Более 3 лет созревали…"/>
          <p:cNvSpPr>
            <a:spLocks noGrp="1"/>
          </p:cNvSpPr>
          <p:nvPr>
            <p:ph type="subTitle" idx="4294967295"/>
          </p:nvPr>
        </p:nvSpPr>
        <p:spPr>
          <a:xfrm>
            <a:off x="250825" y="2205038"/>
            <a:ext cx="8642350" cy="3527425"/>
          </a:xfrm>
        </p:spPr>
        <p:txBody>
          <a:bodyPr/>
          <a:lstStyle/>
          <a:p>
            <a:pPr marL="0" indent="0" eaLnBrk="1" hangingPunct="1">
              <a:spcBef>
                <a:spcPct val="0"/>
              </a:spcBef>
              <a:buFont typeface="Arial" charset="0"/>
              <a:buNone/>
            </a:pPr>
            <a:r>
              <a:rPr lang="ru-RU" sz="1800">
                <a:latin typeface="Arial" charset="0"/>
              </a:rPr>
              <a:t>В самой базовой, самой начальной, самой примитивной, в самой простой и основной формулировке закона (а именно до наложения условий, облегчающих налоговую нагрузку) налоговый резидент в какой-либо конкретной стране, в нашем случае, в Испании – это физическое лицо, находящееся в стране больше 183 календарных дней в отчетном календарном году. Когда человек становится налоговым резидентом Испании, он естественно должен соблюдать налоговое законодательство Королевства. Таким образом, получается, что собственник ВНЖ без права на работу автоматически становится налоговым резидентом, уже соблюдая нормативные требования этого вида резиденции. И как мы уже выяснили ранее - у владельцев Золотых виз или резиденции на основании инвестиций намного больше свободы действий и меньше ограничений, поэтому собственники ВНЖ инвестора могут спокойно по собственному желанию выбирать страну, где быть налоговым резидентом.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Решение"/>
          <p:cNvSpPr>
            <a:spLocks noGrp="1"/>
          </p:cNvSpPr>
          <p:nvPr>
            <p:ph type="ctrTitle" idx="4294967295"/>
          </p:nvPr>
        </p:nvSpPr>
        <p:spPr>
          <a:xfrm>
            <a:off x="250825" y="1412875"/>
            <a:ext cx="8642350" cy="358775"/>
          </a:xfrm>
        </p:spPr>
        <p:txBody>
          <a:bodyPr anchor="b"/>
          <a:lstStyle/>
          <a:p>
            <a:pPr algn="ctr" defTabSz="904875" eaLnBrk="1" hangingPunct="1"/>
            <a:r>
              <a:rPr lang="ru-RU" sz="2400" b="1">
                <a:latin typeface="Arial" charset="0"/>
              </a:rPr>
              <a:t>Налог на прибыль</a:t>
            </a:r>
          </a:p>
        </p:txBody>
      </p:sp>
      <p:sp>
        <p:nvSpPr>
          <p:cNvPr id="37891" name="Более 3 лет созревали…"/>
          <p:cNvSpPr>
            <a:spLocks noGrp="1"/>
          </p:cNvSpPr>
          <p:nvPr>
            <p:ph type="subTitle" idx="4294967295"/>
          </p:nvPr>
        </p:nvSpPr>
        <p:spPr>
          <a:xfrm>
            <a:off x="250825" y="1844675"/>
            <a:ext cx="8642350" cy="3527425"/>
          </a:xfrm>
        </p:spPr>
        <p:txBody>
          <a:bodyPr/>
          <a:lstStyle/>
          <a:p>
            <a:pPr marL="0" indent="0">
              <a:buFont typeface="Arial" charset="0"/>
              <a:buNone/>
            </a:pPr>
            <a:r>
              <a:rPr lang="ru-RU" sz="1800">
                <a:latin typeface="Arial" charset="0"/>
              </a:rPr>
              <a:t>По расчету налога на прибыль, в качестве понятного объяснения, я могу привести следующий пример. Допустим, вы ведете бизнес в вашей стране (Россия, Украина, страны СНГ) и получаете доходы в Испании, и, как положено, декларируете свои доходы в вашей стране. Прожив в Испании больше 183 дней в отчетный год, вы должны стать налоговым резидентом Испании и по законодательству обязаны доначислить и уплатить в бюджет разницу, чтобы суммарная величина уплаченного налога на прибыль в двух странах соответствовала начисленной в Испании сумме налога, потому что в Испании налог на прибыль физлица составляет от 0 до 46%. В данном случае вы становитесь неналоговым резидентом вашей страны и поэтому налог на прибыль в вашей стране оплачивается в размере, установленном законодательством для нерезидентов. Если в Испании налог на прибыль будет рассчитан на большую сумму, то разницу надо будет доплатить в бюджет Испании.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Решение"/>
          <p:cNvSpPr>
            <a:spLocks noGrp="1"/>
          </p:cNvSpPr>
          <p:nvPr>
            <p:ph type="ctrTitle" idx="4294967295"/>
          </p:nvPr>
        </p:nvSpPr>
        <p:spPr>
          <a:xfrm>
            <a:off x="250825" y="1700213"/>
            <a:ext cx="8642350" cy="358775"/>
          </a:xfrm>
        </p:spPr>
        <p:txBody>
          <a:bodyPr anchor="b"/>
          <a:lstStyle/>
          <a:p>
            <a:pPr algn="ctr" defTabSz="904875" eaLnBrk="1" hangingPunct="1"/>
            <a:r>
              <a:rPr lang="ru-RU" sz="2400" b="1">
                <a:latin typeface="Arial" charset="0"/>
              </a:rPr>
              <a:t>ВНИМАНИЕ!</a:t>
            </a:r>
          </a:p>
        </p:txBody>
      </p:sp>
      <p:sp>
        <p:nvSpPr>
          <p:cNvPr id="38915" name="Более 3 лет созревали…"/>
          <p:cNvSpPr>
            <a:spLocks noGrp="1"/>
          </p:cNvSpPr>
          <p:nvPr>
            <p:ph type="subTitle" idx="4294967295"/>
          </p:nvPr>
        </p:nvSpPr>
        <p:spPr>
          <a:xfrm>
            <a:off x="250825" y="2205038"/>
            <a:ext cx="8642350" cy="2879725"/>
          </a:xfrm>
        </p:spPr>
        <p:txBody>
          <a:bodyPr/>
          <a:lstStyle/>
          <a:p>
            <a:pPr marL="0" indent="0">
              <a:buFont typeface="Arial" charset="0"/>
              <a:buNone/>
            </a:pPr>
            <a:r>
              <a:rPr lang="ru-RU" sz="2000">
                <a:latin typeface="Arial" charset="0"/>
              </a:rPr>
              <a:t>Очень важная информация! Есть еще несколько дополнительных законных критериев, которые позволяют НЕ БЫТЬ налоговым резидентом Испании, прожив 183 дня, поэтому рекомендуется консультироваться у профессионального юриста об инструментах облегчения налоговой нагрузки в каждом индивидуальном случае. Принимая во внимание контингент наших покупателей, их возраст, уровень материального благополучия и так далее, большая вероятность того, что и вы в вашем конкретном случае можете совершенно реально рассчитывать на круглогодичное проживание в Испании, оставаясь только лишь административным резидентом.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Решение"/>
          <p:cNvSpPr>
            <a:spLocks noGrp="1"/>
          </p:cNvSpPr>
          <p:nvPr>
            <p:ph type="ctrTitle" idx="4294967295"/>
          </p:nvPr>
        </p:nvSpPr>
        <p:spPr>
          <a:xfrm>
            <a:off x="250825" y="1628775"/>
            <a:ext cx="8642350" cy="706438"/>
          </a:xfrm>
        </p:spPr>
        <p:txBody>
          <a:bodyPr anchor="b"/>
          <a:lstStyle/>
          <a:p>
            <a:pPr algn="ctr" defTabSz="904875" eaLnBrk="1" hangingPunct="1"/>
            <a:r>
              <a:rPr lang="ru-RU" sz="2400" b="1">
                <a:latin typeface="Arial" charset="0"/>
              </a:rPr>
              <a:t>Возможная проверка данных, предоставленных</a:t>
            </a:r>
            <a:br>
              <a:rPr lang="ru-RU" sz="2400" b="1">
                <a:latin typeface="Arial" charset="0"/>
              </a:rPr>
            </a:br>
            <a:r>
              <a:rPr lang="ru-RU" sz="2400" b="1">
                <a:latin typeface="Arial" charset="0"/>
              </a:rPr>
              <a:t>вами в испанский банк</a:t>
            </a:r>
            <a:endParaRPr lang="ru-RU" sz="2400">
              <a:latin typeface="Arial" charset="0"/>
            </a:endParaRPr>
          </a:p>
        </p:txBody>
      </p:sp>
      <p:sp>
        <p:nvSpPr>
          <p:cNvPr id="39939" name="Более 3 лет созревали…"/>
          <p:cNvSpPr>
            <a:spLocks noGrp="1"/>
          </p:cNvSpPr>
          <p:nvPr>
            <p:ph type="subTitle" idx="4294967295"/>
          </p:nvPr>
        </p:nvSpPr>
        <p:spPr>
          <a:xfrm>
            <a:off x="250825" y="2349500"/>
            <a:ext cx="8642350" cy="3114675"/>
          </a:xfrm>
        </p:spPr>
        <p:txBody>
          <a:bodyPr/>
          <a:lstStyle/>
          <a:p>
            <a:pPr marL="0" indent="0" eaLnBrk="1" hangingPunct="1">
              <a:spcBef>
                <a:spcPct val="0"/>
              </a:spcBef>
              <a:buFont typeface="Arial" charset="0"/>
              <a:buNone/>
            </a:pPr>
            <a:r>
              <a:rPr lang="ru-RU" sz="2000">
                <a:latin typeface="Arial" charset="0"/>
              </a:rPr>
              <a:t>Испанские налоговые органы не запрашивают интересующую информацию о налогоплательщике в испанском банке. Налоговые органы контактируют напрямую с налогоплательщиком посредством отправки на почтовый адрес налогоплательщика заказного письма-требования о предоставлении подтверждающих документов. Непредоставление запрашиваемых документов в указанный в требовании срок будет считаться нарушением налогового законодательства. В случае неполучения заказного письма, налоговые органы могут опубликовать содержание письма-требования в испанском публичном гос. бюллетене, что, в свою очередь, будет означать факт уведомления налогоплательщика.</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Решение"/>
          <p:cNvSpPr>
            <a:spLocks noGrp="1"/>
          </p:cNvSpPr>
          <p:nvPr>
            <p:ph type="ctrTitle" idx="4294967295"/>
          </p:nvPr>
        </p:nvSpPr>
        <p:spPr>
          <a:xfrm>
            <a:off x="250825" y="1844675"/>
            <a:ext cx="8642350" cy="360363"/>
          </a:xfrm>
        </p:spPr>
        <p:txBody>
          <a:bodyPr anchor="b"/>
          <a:lstStyle/>
          <a:p>
            <a:pPr algn="ctr" defTabSz="904875" eaLnBrk="1" hangingPunct="1"/>
            <a:r>
              <a:rPr lang="ru-RU" sz="2400" b="1">
                <a:latin typeface="Arial" charset="0"/>
              </a:rPr>
              <a:t>ВАЖНОЕ ЗАМЕЧАНИЕ!</a:t>
            </a:r>
          </a:p>
        </p:txBody>
      </p:sp>
      <p:sp>
        <p:nvSpPr>
          <p:cNvPr id="40963" name="Более 3 лет созревали…"/>
          <p:cNvSpPr>
            <a:spLocks noGrp="1"/>
          </p:cNvSpPr>
          <p:nvPr>
            <p:ph type="subTitle" idx="4294967295"/>
          </p:nvPr>
        </p:nvSpPr>
        <p:spPr>
          <a:xfrm>
            <a:off x="250825" y="2276475"/>
            <a:ext cx="8642350" cy="2808288"/>
          </a:xfrm>
        </p:spPr>
        <p:txBody>
          <a:bodyPr/>
          <a:lstStyle/>
          <a:p>
            <a:pPr marL="0" indent="0" eaLnBrk="1" hangingPunct="1">
              <a:spcBef>
                <a:spcPct val="0"/>
              </a:spcBef>
              <a:buFont typeface="Arial" charset="0"/>
              <a:buNone/>
            </a:pPr>
            <a:r>
              <a:rPr lang="ru-RU" sz="2000">
                <a:latin typeface="Arial" charset="0"/>
              </a:rPr>
              <a:t>Уважаемые покупатели, уважаемые соискатели ВНЖ в Испании, помните, пожалуйста, что исполнение ваших налоговых обязательств согласно вашему статусу в стране – это ваша прямая обязанность. Для вас есть большой смысл консультироваться с юристами, с адвокатами, с налоговыми аудиторами по мероприятиям и по сделкам, которые вы проводите и оформляете на территории Испании. Платить или не платить – это, сугубо, ваше решение. Но имея актуальную информацию от специалистов, вы всегда будете максимально в курсе о требованиях законодательства конкретно к вам.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Решение"/>
          <p:cNvSpPr>
            <a:spLocks noGrp="1"/>
          </p:cNvSpPr>
          <p:nvPr>
            <p:ph type="ctrTitle" idx="4294967295"/>
          </p:nvPr>
        </p:nvSpPr>
        <p:spPr>
          <a:xfrm>
            <a:off x="250825" y="1628775"/>
            <a:ext cx="8642350" cy="360363"/>
          </a:xfrm>
        </p:spPr>
        <p:txBody>
          <a:bodyPr anchor="b"/>
          <a:lstStyle/>
          <a:p>
            <a:pPr algn="ctr" defTabSz="904875" eaLnBrk="1" hangingPunct="1"/>
            <a:r>
              <a:rPr lang="ru-RU" sz="2400" b="1">
                <a:latin typeface="Arial" charset="0"/>
              </a:rPr>
              <a:t>АКЦИЯ!</a:t>
            </a:r>
          </a:p>
        </p:txBody>
      </p:sp>
      <p:sp>
        <p:nvSpPr>
          <p:cNvPr id="41987" name="Более 3 лет созревали…"/>
          <p:cNvSpPr>
            <a:spLocks noGrp="1"/>
          </p:cNvSpPr>
          <p:nvPr>
            <p:ph type="subTitle" idx="4294967295"/>
          </p:nvPr>
        </p:nvSpPr>
        <p:spPr>
          <a:xfrm>
            <a:off x="250825" y="2243138"/>
            <a:ext cx="8642350" cy="2374900"/>
          </a:xfrm>
        </p:spPr>
        <p:txBody>
          <a:bodyPr/>
          <a:lstStyle/>
          <a:p>
            <a:pPr marL="0" indent="0">
              <a:spcBef>
                <a:spcPct val="0"/>
              </a:spcBef>
              <a:buFont typeface="Arial" charset="0"/>
              <a:buNone/>
            </a:pPr>
            <a:r>
              <a:rPr lang="ru-RU" sz="2000">
                <a:latin typeface="Arial" charset="0"/>
              </a:rPr>
              <a:t>До конца 2020 года проводится акция - Портал международной недвижимости LuxInvest радует своих покупателей сюрпризами! </a:t>
            </a:r>
          </a:p>
          <a:p>
            <a:pPr marL="0" indent="0">
              <a:spcBef>
                <a:spcPct val="0"/>
              </a:spcBef>
              <a:buFont typeface="Arial" charset="0"/>
              <a:buNone/>
            </a:pPr>
            <a:endParaRPr lang="ru-RU" sz="2000">
              <a:latin typeface="Arial" charset="0"/>
            </a:endParaRPr>
          </a:p>
          <a:p>
            <a:pPr marL="0" indent="0">
              <a:spcBef>
                <a:spcPct val="0"/>
              </a:spcBef>
              <a:buFont typeface="Arial" charset="0"/>
              <a:buNone/>
            </a:pPr>
            <a:r>
              <a:rPr lang="ru-RU" sz="2000">
                <a:latin typeface="Arial" charset="0"/>
              </a:rPr>
              <a:t>Купив элитную недвижимость в Испании на севере Коста Бланка стоимостью выше 350.000 евро, вы можете выбрать в подарок:</a:t>
            </a:r>
          </a:p>
          <a:p>
            <a:pPr marL="0" indent="0">
              <a:spcBef>
                <a:spcPct val="0"/>
              </a:spcBef>
              <a:buFont typeface="Arial" charset="0"/>
              <a:buNone/>
            </a:pPr>
            <a:endParaRPr lang="ru-RU" sz="2000">
              <a:latin typeface="Arial" charset="0"/>
            </a:endParaRPr>
          </a:p>
          <a:p>
            <a:pPr marL="0" indent="0">
              <a:spcBef>
                <a:spcPct val="0"/>
              </a:spcBef>
              <a:buFont typeface="Wingdings" pitchFamily="2" charset="2"/>
              <a:buChar char="ü"/>
            </a:pPr>
            <a:r>
              <a:rPr lang="ru-RU" sz="2000">
                <a:latin typeface="Arial" charset="0"/>
              </a:rPr>
              <a:t>автомобиль ценой до 3.000 евро или</a:t>
            </a:r>
          </a:p>
          <a:p>
            <a:pPr marL="0" indent="0">
              <a:spcBef>
                <a:spcPct val="0"/>
              </a:spcBef>
              <a:buFont typeface="Wingdings" pitchFamily="2" charset="2"/>
              <a:buChar char="ü"/>
            </a:pPr>
            <a:r>
              <a:rPr lang="ru-RU" sz="2000">
                <a:latin typeface="Arial" charset="0"/>
              </a:rPr>
              <a:t>набор мебели ценой 2.500 евро.</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Более 3 лет созревали…"/>
          <p:cNvSpPr>
            <a:spLocks noGrp="1"/>
          </p:cNvSpPr>
          <p:nvPr>
            <p:ph type="subTitle" idx="4294967295"/>
          </p:nvPr>
        </p:nvSpPr>
        <p:spPr>
          <a:xfrm>
            <a:off x="250825" y="2216150"/>
            <a:ext cx="8642350" cy="2562225"/>
          </a:xfrm>
        </p:spPr>
        <p:txBody>
          <a:bodyPr/>
          <a:lstStyle/>
          <a:p>
            <a:pPr marL="0" indent="0" algn="ctr" eaLnBrk="1" hangingPunct="1">
              <a:spcBef>
                <a:spcPct val="0"/>
              </a:spcBef>
              <a:buFont typeface="Arial" charset="0"/>
              <a:buNone/>
            </a:pPr>
            <a:r>
              <a:rPr lang="ru-RU" sz="2400">
                <a:latin typeface="Arial" charset="0"/>
              </a:rPr>
              <a:t>Более детальную информацию Вы можете прочитать в нашей статье </a:t>
            </a:r>
            <a:endParaRPr lang="en-US" sz="2400">
              <a:latin typeface="Arial" charset="0"/>
            </a:endParaRPr>
          </a:p>
          <a:p>
            <a:pPr marL="0" indent="0" algn="ctr" eaLnBrk="1" hangingPunct="1">
              <a:spcBef>
                <a:spcPct val="0"/>
              </a:spcBef>
              <a:buFont typeface="Arial" charset="0"/>
              <a:buNone/>
            </a:pPr>
            <a:endParaRPr lang="ru-RU" sz="2400">
              <a:latin typeface="Arial" charset="0"/>
            </a:endParaRPr>
          </a:p>
          <a:p>
            <a:pPr marL="0" indent="0" algn="ctr" eaLnBrk="1" hangingPunct="1">
              <a:spcBef>
                <a:spcPct val="0"/>
              </a:spcBef>
              <a:buFont typeface="Arial" charset="0"/>
              <a:buNone/>
            </a:pPr>
            <a:r>
              <a:rPr lang="ru-RU" sz="2400">
                <a:latin typeface="Arial" charset="0"/>
              </a:rPr>
              <a:t>ВНЖ В ИСПАНИИ БЕЗ ПРАВА НА РАБОТУ И ГРАЖДАНСТВО ИСПАНИИ</a:t>
            </a:r>
          </a:p>
          <a:p>
            <a:pPr marL="0" indent="0" algn="ctr" eaLnBrk="1" hangingPunct="1">
              <a:spcBef>
                <a:spcPct val="0"/>
              </a:spcBef>
              <a:buFont typeface="Arial" charset="0"/>
              <a:buNone/>
            </a:pPr>
            <a:endParaRPr lang="en-US" sz="2400">
              <a:latin typeface="Arial" charset="0"/>
            </a:endParaRPr>
          </a:p>
          <a:p>
            <a:pPr marL="0" indent="0" algn="ctr" eaLnBrk="1" hangingPunct="1">
              <a:spcBef>
                <a:spcPct val="0"/>
              </a:spcBef>
              <a:buFont typeface="Arial" charset="0"/>
              <a:buNone/>
            </a:pPr>
            <a:r>
              <a:rPr lang="ru-RU" sz="2400">
                <a:latin typeface="Arial" charset="0"/>
                <a:hlinkClick r:id="rId3"/>
              </a:rPr>
              <a:t>https://www.spainluxinvest.com/stati/vnj-v-ispanii/ </a:t>
            </a:r>
            <a:endParaRPr lang="ru-RU" sz="240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Как будет проходить Конференция"/>
          <p:cNvSpPr>
            <a:spLocks noGrp="1"/>
          </p:cNvSpPr>
          <p:nvPr>
            <p:ph type="title" idx="4294967295"/>
          </p:nvPr>
        </p:nvSpPr>
        <p:spPr>
          <a:xfrm>
            <a:off x="250825" y="1760538"/>
            <a:ext cx="8642350" cy="488950"/>
          </a:xfrm>
        </p:spPr>
        <p:txBody>
          <a:bodyPr/>
          <a:lstStyle/>
          <a:p>
            <a:pPr algn="ctr" defTabSz="593725" eaLnBrk="1" hangingPunct="1"/>
            <a:r>
              <a:rPr lang="ru-RU" sz="2400" b="1">
                <a:latin typeface="Arial" charset="0"/>
              </a:rPr>
              <a:t>Преимущества Испанского ВНЖ </a:t>
            </a:r>
          </a:p>
        </p:txBody>
      </p:sp>
      <p:sp>
        <p:nvSpPr>
          <p:cNvPr id="16387" name="5 спикеров ( расписание в группе ВК)…"/>
          <p:cNvSpPr>
            <a:spLocks noGrp="1"/>
          </p:cNvSpPr>
          <p:nvPr>
            <p:ph type="body" idx="4294967295"/>
          </p:nvPr>
        </p:nvSpPr>
        <p:spPr>
          <a:xfrm>
            <a:off x="252413" y="2428875"/>
            <a:ext cx="8640762" cy="2871788"/>
          </a:xfrm>
        </p:spPr>
        <p:txBody>
          <a:bodyPr/>
          <a:lstStyle/>
          <a:p>
            <a:r>
              <a:rPr lang="ru-RU" sz="1800">
                <a:latin typeface="Arial" charset="0"/>
              </a:rPr>
              <a:t>Безлимитное круглогодичное проживание в Королевстве;</a:t>
            </a:r>
          </a:p>
          <a:p>
            <a:r>
              <a:rPr lang="ru-RU" sz="1800">
                <a:latin typeface="Arial" charset="0"/>
              </a:rPr>
              <a:t>Беспрепятственное пересечение границ государств Шенгенской зоны;</a:t>
            </a:r>
          </a:p>
          <a:p>
            <a:r>
              <a:rPr lang="ru-RU" sz="1800">
                <a:latin typeface="Arial" charset="0"/>
              </a:rPr>
              <a:t>Испанское гражданство по прошествии десяти лет законного проживания;</a:t>
            </a:r>
          </a:p>
          <a:p>
            <a:r>
              <a:rPr lang="ru-RU" sz="1800">
                <a:latin typeface="Arial" charset="0"/>
              </a:rPr>
              <a:t>Если, как минимум, один из родителей - резидент Испании, то есть возможность оформить испанское гражданство для ребёнка, рождённого в Испании при условии, что на момент подачи заявления на гражданство ребёнок прожил, как минимум, один год в Испании на основании ВНЖ;</a:t>
            </a:r>
          </a:p>
          <a:p>
            <a:r>
              <a:rPr lang="ru-RU" sz="1800">
                <a:latin typeface="Arial" charset="0"/>
              </a:rPr>
              <a:t>ВНЖ для членов семьи.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Как будет проходить Конференция"/>
          <p:cNvSpPr>
            <a:spLocks noGrp="1"/>
          </p:cNvSpPr>
          <p:nvPr>
            <p:ph type="title" idx="4294967295"/>
          </p:nvPr>
        </p:nvSpPr>
        <p:spPr>
          <a:xfrm>
            <a:off x="250825" y="1628775"/>
            <a:ext cx="8642350" cy="622300"/>
          </a:xfrm>
        </p:spPr>
        <p:txBody>
          <a:bodyPr/>
          <a:lstStyle/>
          <a:p>
            <a:pPr algn="ctr" defTabSz="593725" eaLnBrk="1" hangingPunct="1"/>
            <a:r>
              <a:rPr lang="ru-RU" sz="2400" b="1">
                <a:latin typeface="Arial" charset="0"/>
              </a:rPr>
              <a:t>Законы, регламентирующие требования вида на жительство в Испании</a:t>
            </a:r>
          </a:p>
        </p:txBody>
      </p:sp>
      <p:sp>
        <p:nvSpPr>
          <p:cNvPr id="17411" name="5 спикеров ( расписание в группе ВК)…"/>
          <p:cNvSpPr>
            <a:spLocks noGrp="1"/>
          </p:cNvSpPr>
          <p:nvPr>
            <p:ph type="body" idx="4294967295"/>
          </p:nvPr>
        </p:nvSpPr>
        <p:spPr>
          <a:xfrm>
            <a:off x="250825" y="2374900"/>
            <a:ext cx="8642350" cy="2889250"/>
          </a:xfrm>
        </p:spPr>
        <p:txBody>
          <a:bodyPr/>
          <a:lstStyle/>
          <a:p>
            <a:pPr marL="0" indent="0">
              <a:buFont typeface="Arial" charset="0"/>
              <a:buNone/>
            </a:pPr>
            <a:r>
              <a:rPr lang="ru-RU" sz="2000">
                <a:latin typeface="Arial" charset="0"/>
              </a:rPr>
              <a:t>1. "Органический Закон 4/2000 о свободах и правах иностранных граждан в Испании и их социальной интеграции" от 2000 года с поправками и изменениями;</a:t>
            </a:r>
          </a:p>
          <a:p>
            <a:pPr marL="0" indent="0">
              <a:buFont typeface="Arial" charset="0"/>
              <a:buNone/>
            </a:pPr>
            <a:r>
              <a:rPr lang="ru-RU" sz="2000">
                <a:latin typeface="Arial" charset="0"/>
              </a:rPr>
              <a:t>2. "Королевский указ 557/2011" от 2011 года, утверждающий Регламент применения вышеуказанного закона.</a:t>
            </a:r>
          </a:p>
          <a:p>
            <a:pPr marL="0" indent="0">
              <a:buFont typeface="Arial" charset="0"/>
              <a:buNone/>
            </a:pPr>
            <a:r>
              <a:rPr lang="ru-RU" sz="2000">
                <a:latin typeface="Arial" charset="0"/>
              </a:rPr>
              <a:t>3. "Закон 14/2013 от 27 сентября 2013 года о поддержке предпринимательства и интернационализации": </a:t>
            </a:r>
            <a:r>
              <a:rPr lang="ru-RU" sz="2000">
                <a:latin typeface="Arial" charset="0"/>
                <a:hlinkClick r:id="rId3"/>
              </a:rPr>
              <a:t>http://noticias.juridicas.com/base_datos/Fiscal/513755-l-14-2013-de-27-de-sep-apoyo-a-los-emprendedores-y-su-internacionalizacion.html#a63 </a:t>
            </a:r>
            <a:endParaRPr lang="ru-RU" sz="2000">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Как будет проходить Конференция"/>
          <p:cNvSpPr>
            <a:spLocks noGrp="1"/>
          </p:cNvSpPr>
          <p:nvPr>
            <p:ph type="title" idx="4294967295"/>
          </p:nvPr>
        </p:nvSpPr>
        <p:spPr>
          <a:xfrm>
            <a:off x="250825" y="1843088"/>
            <a:ext cx="8893175" cy="765175"/>
          </a:xfrm>
        </p:spPr>
        <p:txBody>
          <a:bodyPr/>
          <a:lstStyle/>
          <a:p>
            <a:pPr algn="ctr" defTabSz="593725" eaLnBrk="1" hangingPunct="1"/>
            <a:r>
              <a:rPr lang="ru-RU" sz="2400" b="1">
                <a:latin typeface="Arial" charset="0"/>
              </a:rPr>
              <a:t>Для ВНЖ без права работы («no lucrativa») необходимо</a:t>
            </a:r>
            <a:endParaRPr lang="ru-RU" sz="2400">
              <a:latin typeface="Arial" charset="0"/>
            </a:endParaRPr>
          </a:p>
        </p:txBody>
      </p:sp>
      <p:sp>
        <p:nvSpPr>
          <p:cNvPr id="18435" name="5 спикеров ( расписание в группе ВК)…"/>
          <p:cNvSpPr>
            <a:spLocks noGrp="1"/>
          </p:cNvSpPr>
          <p:nvPr>
            <p:ph type="body" idx="4294967295"/>
          </p:nvPr>
        </p:nvSpPr>
        <p:spPr>
          <a:xfrm>
            <a:off x="250825" y="2649538"/>
            <a:ext cx="8642350" cy="2295525"/>
          </a:xfrm>
        </p:spPr>
        <p:txBody>
          <a:bodyPr/>
          <a:lstStyle/>
          <a:p>
            <a:pPr marL="0" indent="0">
              <a:spcBef>
                <a:spcPct val="0"/>
              </a:spcBef>
              <a:buFont typeface="Arial" charset="0"/>
              <a:buNone/>
            </a:pPr>
            <a:r>
              <a:rPr lang="ru-RU" sz="2000">
                <a:latin typeface="Arial" charset="0"/>
              </a:rPr>
              <a:t>Владение недвижимостью или долгосрочная аренда жилья, подтверждение стабильного дохода в Испании или в стране текущей резиденции за последние три года, с учетом требований к суммам необходимого ежемесячного минимального прожиточного уровня по испанским требованиям - 400% (2.151,36 евро) на главного члена семьи и 100% (537,84 евро) на каждого члена семьи на иждивении, а также наличие необходимой денежной суммы на счету в испанском банке.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ПЕРЕЕЗД В ИСПАНИЮ"/>
          <p:cNvSpPr>
            <a:spLocks noGrp="1"/>
          </p:cNvSpPr>
          <p:nvPr>
            <p:ph type="title" idx="4294967295"/>
          </p:nvPr>
        </p:nvSpPr>
        <p:spPr>
          <a:xfrm>
            <a:off x="250825" y="1887538"/>
            <a:ext cx="8642350" cy="538162"/>
          </a:xfrm>
        </p:spPr>
        <p:txBody>
          <a:bodyPr/>
          <a:lstStyle/>
          <a:p>
            <a:pPr algn="ctr" eaLnBrk="1" hangingPunct="1"/>
            <a:r>
              <a:rPr lang="ru-RU" sz="2400" b="1">
                <a:latin typeface="Arial" charset="0"/>
              </a:rPr>
              <a:t>Список лиц, имеющих право на ВНЖ:</a:t>
            </a:r>
          </a:p>
        </p:txBody>
      </p:sp>
      <p:sp>
        <p:nvSpPr>
          <p:cNvPr id="19459" name="Личный опыт"/>
          <p:cNvSpPr>
            <a:spLocks noGrp="1"/>
          </p:cNvSpPr>
          <p:nvPr>
            <p:ph type="body" sz="quarter" idx="4294967295"/>
          </p:nvPr>
        </p:nvSpPr>
        <p:spPr>
          <a:xfrm>
            <a:off x="250825" y="2530475"/>
            <a:ext cx="8642350" cy="2243138"/>
          </a:xfrm>
        </p:spPr>
        <p:txBody>
          <a:bodyPr/>
          <a:lstStyle/>
          <a:p>
            <a:pPr marL="0" indent="0"/>
            <a:r>
              <a:rPr lang="ru-RU" sz="2000">
                <a:latin typeface="Arial" charset="0"/>
              </a:rPr>
              <a:t> сами владельцы, прописанные в купчей или в договоре долгосрочной аренды;</a:t>
            </a:r>
          </a:p>
          <a:p>
            <a:pPr marL="0" indent="0"/>
            <a:r>
              <a:rPr lang="ru-RU" sz="2000">
                <a:latin typeface="Arial" charset="0"/>
              </a:rPr>
              <a:t> официальные и гражданские супруги;</a:t>
            </a:r>
          </a:p>
          <a:p>
            <a:pPr marL="0" indent="0"/>
            <a:r>
              <a:rPr lang="ru-RU" sz="2000">
                <a:latin typeface="Arial" charset="0"/>
              </a:rPr>
              <a:t> дети до 18 лет;</a:t>
            </a:r>
          </a:p>
          <a:p>
            <a:pPr marL="0" indent="0"/>
            <a:r>
              <a:rPr lang="ru-RU" sz="2000">
                <a:latin typeface="Arial" charset="0"/>
              </a:rPr>
              <a:t> дети старше 18 лет, не состоящие в браке, и родители, при условии материальной зависимости от покупателя(ей);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Решение"/>
          <p:cNvSpPr>
            <a:spLocks noGrp="1"/>
          </p:cNvSpPr>
          <p:nvPr>
            <p:ph type="ctrTitle"/>
          </p:nvPr>
        </p:nvSpPr>
        <p:spPr>
          <a:xfrm>
            <a:off x="257175" y="2205038"/>
            <a:ext cx="8628063" cy="808037"/>
          </a:xfrm>
        </p:spPr>
        <p:txBody>
          <a:bodyPr/>
          <a:lstStyle/>
          <a:p>
            <a:pPr defTabSz="904875" eaLnBrk="1" hangingPunct="1"/>
            <a:r>
              <a:rPr lang="ru-RU" sz="2400" b="1">
                <a:latin typeface="Arial" charset="0"/>
              </a:rPr>
              <a:t>Момент предоставления пакета документов на резиденцию без права на работу в Испании</a:t>
            </a:r>
          </a:p>
        </p:txBody>
      </p:sp>
      <p:sp>
        <p:nvSpPr>
          <p:cNvPr id="20483" name="Более 3 лет созревали…"/>
          <p:cNvSpPr>
            <a:spLocks noGrp="1"/>
          </p:cNvSpPr>
          <p:nvPr>
            <p:ph type="subTitle" idx="1"/>
          </p:nvPr>
        </p:nvSpPr>
        <p:spPr>
          <a:xfrm>
            <a:off x="250825" y="3430588"/>
            <a:ext cx="8642350" cy="909637"/>
          </a:xfrm>
        </p:spPr>
        <p:txBody>
          <a:bodyPr/>
          <a:lstStyle/>
          <a:p>
            <a:pPr algn="l" eaLnBrk="1" hangingPunct="1">
              <a:spcBef>
                <a:spcPct val="0"/>
              </a:spcBef>
            </a:pPr>
            <a:r>
              <a:rPr lang="ru-RU" sz="2000">
                <a:latin typeface="Arial" charset="0"/>
              </a:rPr>
              <a:t>Вслед за заключением договора долгосрочной аренды или после подписания купчей (Escritura) и получения её оригинала, заверенного в Регистре Мадрида (через 2-3 месяца после сделки у нотариуса).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Решение"/>
          <p:cNvSpPr>
            <a:spLocks noGrp="1"/>
          </p:cNvSpPr>
          <p:nvPr>
            <p:ph type="ctrTitle" idx="4294967295"/>
          </p:nvPr>
        </p:nvSpPr>
        <p:spPr>
          <a:xfrm>
            <a:off x="250825" y="1938338"/>
            <a:ext cx="8642350" cy="393700"/>
          </a:xfrm>
        </p:spPr>
        <p:txBody>
          <a:bodyPr anchor="b"/>
          <a:lstStyle/>
          <a:p>
            <a:pPr algn="ctr" defTabSz="904875" eaLnBrk="1" hangingPunct="1"/>
            <a:r>
              <a:rPr lang="ru-RU" sz="2400" b="1">
                <a:latin typeface="Arial" charset="0"/>
              </a:rPr>
              <a:t>Где подается заявление и как долго идет проверка</a:t>
            </a:r>
          </a:p>
        </p:txBody>
      </p:sp>
      <p:sp>
        <p:nvSpPr>
          <p:cNvPr id="21507" name="Более 3 лет созревали…"/>
          <p:cNvSpPr>
            <a:spLocks noGrp="1"/>
          </p:cNvSpPr>
          <p:nvPr>
            <p:ph type="subTitle" idx="4294967295"/>
          </p:nvPr>
        </p:nvSpPr>
        <p:spPr>
          <a:xfrm>
            <a:off x="250825" y="2549525"/>
            <a:ext cx="8642350" cy="2374900"/>
          </a:xfrm>
        </p:spPr>
        <p:txBody>
          <a:bodyPr/>
          <a:lstStyle/>
          <a:p>
            <a:pPr marL="0" indent="0">
              <a:spcBef>
                <a:spcPct val="0"/>
              </a:spcBef>
              <a:buFont typeface="Arial" charset="0"/>
              <a:buNone/>
            </a:pPr>
            <a:r>
              <a:rPr lang="ru-RU" sz="2000">
                <a:latin typeface="Arial" charset="0"/>
              </a:rPr>
              <a:t>Первоначальные документы предоставляются ИСКЛЮЧИТЕЛЬНО в Консульстве/Посольстве Испанского Королевства в стране гражданства или постоянной/текущей резиденции. Затем, дело пересылается в столицу Испании для рассмотрения и вынесения финального решения.</a:t>
            </a:r>
          </a:p>
          <a:p>
            <a:pPr marL="0" indent="0">
              <a:spcBef>
                <a:spcPct val="0"/>
              </a:spcBef>
              <a:buFont typeface="Arial" charset="0"/>
              <a:buNone/>
            </a:pPr>
            <a:endParaRPr lang="ru-RU" sz="2000">
              <a:latin typeface="Arial" charset="0"/>
            </a:endParaRPr>
          </a:p>
          <a:p>
            <a:pPr marL="0" indent="0">
              <a:spcBef>
                <a:spcPct val="0"/>
              </a:spcBef>
              <a:buFont typeface="Arial" charset="0"/>
              <a:buNone/>
            </a:pPr>
            <a:r>
              <a:rPr lang="ru-RU" sz="2000">
                <a:latin typeface="Arial" charset="0"/>
              </a:rPr>
              <a:t>Время рассмотрения: фактически 1-1,5 месяца (законом установлен срок в 2-4 месяца).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Решение"/>
          <p:cNvSpPr>
            <a:spLocks noGrp="1"/>
          </p:cNvSpPr>
          <p:nvPr>
            <p:ph type="ctrTitle"/>
          </p:nvPr>
        </p:nvSpPr>
        <p:spPr>
          <a:xfrm>
            <a:off x="250825" y="1268413"/>
            <a:ext cx="8642350" cy="360362"/>
          </a:xfrm>
        </p:spPr>
        <p:txBody>
          <a:bodyPr/>
          <a:lstStyle/>
          <a:p>
            <a:pPr defTabSz="904875" eaLnBrk="1" hangingPunct="1"/>
            <a:r>
              <a:rPr lang="ru-RU" sz="2400" b="1">
                <a:latin typeface="Arial" charset="0"/>
              </a:rPr>
              <a:t>Пакет документов</a:t>
            </a:r>
          </a:p>
        </p:txBody>
      </p:sp>
      <p:sp>
        <p:nvSpPr>
          <p:cNvPr id="22531" name="Более 3 лет созревали…"/>
          <p:cNvSpPr>
            <a:spLocks noGrp="1"/>
          </p:cNvSpPr>
          <p:nvPr>
            <p:ph type="subTitle" idx="1"/>
          </p:nvPr>
        </p:nvSpPr>
        <p:spPr>
          <a:xfrm>
            <a:off x="250825" y="1628775"/>
            <a:ext cx="8642350" cy="3887788"/>
          </a:xfrm>
        </p:spPr>
        <p:txBody>
          <a:bodyPr/>
          <a:lstStyle/>
          <a:p>
            <a:pPr algn="l">
              <a:lnSpc>
                <a:spcPct val="80000"/>
              </a:lnSpc>
              <a:spcBef>
                <a:spcPct val="0"/>
              </a:spcBef>
              <a:buFont typeface="Arial" charset="0"/>
              <a:buChar char="•"/>
            </a:pPr>
            <a:r>
              <a:rPr lang="ru-RU" sz="2000">
                <a:latin typeface="Arial" charset="0"/>
              </a:rPr>
              <a:t> трудовой договор;</a:t>
            </a:r>
          </a:p>
          <a:p>
            <a:pPr algn="l">
              <a:lnSpc>
                <a:spcPct val="80000"/>
              </a:lnSpc>
              <a:spcBef>
                <a:spcPct val="0"/>
              </a:spcBef>
              <a:buFont typeface="Arial" charset="0"/>
              <a:buChar char="•"/>
            </a:pPr>
            <a:r>
              <a:rPr lang="ru-RU" sz="2000">
                <a:latin typeface="Arial" charset="0"/>
              </a:rPr>
              <a:t> справка 2НДФЛ за последние 36 месяцев;</a:t>
            </a:r>
          </a:p>
          <a:p>
            <a:pPr algn="l">
              <a:lnSpc>
                <a:spcPct val="80000"/>
              </a:lnSpc>
              <a:spcBef>
                <a:spcPct val="0"/>
              </a:spcBef>
              <a:buFont typeface="Arial" charset="0"/>
              <a:buChar char="•"/>
            </a:pPr>
            <a:r>
              <a:rPr lang="ru-RU" sz="2000">
                <a:latin typeface="Arial" charset="0"/>
              </a:rPr>
              <a:t> справка с места работы, подтверждающая возможность работать удаленно;</a:t>
            </a:r>
          </a:p>
          <a:p>
            <a:pPr algn="l">
              <a:lnSpc>
                <a:spcPct val="80000"/>
              </a:lnSpc>
              <a:spcBef>
                <a:spcPct val="0"/>
              </a:spcBef>
              <a:buFont typeface="Arial" charset="0"/>
              <a:buChar char="•"/>
            </a:pPr>
            <a:r>
              <a:rPr lang="ru-RU" sz="2000">
                <a:latin typeface="Arial" charset="0"/>
              </a:rPr>
              <a:t> декларации о доходах и оплаченных налогах, если это собственная компания или предпринимательство;</a:t>
            </a:r>
          </a:p>
          <a:p>
            <a:pPr algn="l">
              <a:lnSpc>
                <a:spcPct val="80000"/>
              </a:lnSpc>
              <a:spcBef>
                <a:spcPct val="0"/>
              </a:spcBef>
              <a:buFont typeface="Arial" charset="0"/>
              <a:buChar char="•"/>
            </a:pPr>
            <a:r>
              <a:rPr lang="ru-RU" sz="2000">
                <a:latin typeface="Arial" charset="0"/>
              </a:rPr>
              <a:t> справка о несудимости с апостилем, выданная МВД;</a:t>
            </a:r>
          </a:p>
          <a:p>
            <a:pPr algn="l">
              <a:lnSpc>
                <a:spcPct val="80000"/>
              </a:lnSpc>
              <a:spcBef>
                <a:spcPct val="0"/>
              </a:spcBef>
              <a:buFont typeface="Arial" charset="0"/>
              <a:buChar char="•"/>
            </a:pPr>
            <a:r>
              <a:rPr lang="ru-RU" sz="2000">
                <a:latin typeface="Arial" charset="0"/>
              </a:rPr>
              <a:t> справка об отсутствии налоговой задолженности;</a:t>
            </a:r>
          </a:p>
          <a:p>
            <a:pPr algn="l">
              <a:lnSpc>
                <a:spcPct val="80000"/>
              </a:lnSpc>
              <a:spcBef>
                <a:spcPct val="0"/>
              </a:spcBef>
              <a:buFont typeface="Arial" charset="0"/>
              <a:buChar char="•"/>
            </a:pPr>
            <a:r>
              <a:rPr lang="ru-RU" sz="2000">
                <a:latin typeface="Arial" charset="0"/>
              </a:rPr>
              <a:t> медицинская справка о состоянии здоровья; </a:t>
            </a:r>
          </a:p>
          <a:p>
            <a:pPr algn="l">
              <a:lnSpc>
                <a:spcPct val="80000"/>
              </a:lnSpc>
              <a:spcBef>
                <a:spcPct val="0"/>
              </a:spcBef>
              <a:buFont typeface="Arial" charset="0"/>
              <a:buChar char="•"/>
            </a:pPr>
            <a:r>
              <a:rPr lang="ru-RU" sz="2000">
                <a:latin typeface="Arial" charset="0"/>
              </a:rPr>
              <a:t> медицинская страховка;</a:t>
            </a:r>
          </a:p>
          <a:p>
            <a:pPr algn="l">
              <a:lnSpc>
                <a:spcPct val="80000"/>
              </a:lnSpc>
              <a:spcBef>
                <a:spcPct val="0"/>
              </a:spcBef>
              <a:buFont typeface="Arial" charset="0"/>
              <a:buChar char="•"/>
            </a:pPr>
            <a:r>
              <a:rPr lang="ru-RU" sz="2000">
                <a:latin typeface="Arial" charset="0"/>
              </a:rPr>
              <a:t> выписка из испанского банка о наличии требуемой суммы на счету;</a:t>
            </a:r>
          </a:p>
          <a:p>
            <a:pPr algn="l">
              <a:lnSpc>
                <a:spcPct val="80000"/>
              </a:lnSpc>
              <a:spcBef>
                <a:spcPct val="0"/>
              </a:spcBef>
              <a:buFont typeface="Arial" charset="0"/>
              <a:buChar char="•"/>
            </a:pPr>
            <a:r>
              <a:rPr lang="ru-RU" sz="2000">
                <a:latin typeface="Arial" charset="0"/>
              </a:rPr>
              <a:t> документ о покупке недвижимости - Escritura (купчая) или договор долгосрочной аренды с подтверждением оплаты за весь год;</a:t>
            </a:r>
          </a:p>
          <a:p>
            <a:pPr algn="l">
              <a:lnSpc>
                <a:spcPct val="80000"/>
              </a:lnSpc>
              <a:spcBef>
                <a:spcPct val="0"/>
              </a:spcBef>
              <a:buFont typeface="Arial" charset="0"/>
              <a:buChar char="•"/>
            </a:pPr>
            <a:r>
              <a:rPr lang="ru-RU" sz="2000">
                <a:latin typeface="Arial" charset="0"/>
              </a:rPr>
              <a:t> испанская прописка.</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Ocean</Template>
  <TotalTime>1553</TotalTime>
  <Words>2366</Words>
  <Application>Microsoft Macintosh PowerPoint</Application>
  <PresentationFormat>Экран (4:3)</PresentationFormat>
  <Paragraphs>140</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Calibri</vt:lpstr>
      <vt:lpstr>Calibri Light</vt:lpstr>
      <vt:lpstr>Wingdings</vt:lpstr>
      <vt:lpstr>Office Theme</vt:lpstr>
      <vt:lpstr>ВИД НА ЖИТЕЛЬСТВО БЕЗ ПРАВА НА РАБОТУ  В ИСПАНИИ</vt:lpstr>
      <vt:lpstr>Елена Кофейникова</vt:lpstr>
      <vt:lpstr>Преимущества Испанского ВНЖ </vt:lpstr>
      <vt:lpstr>Законы, регламентирующие требования вида на жительство в Испании</vt:lpstr>
      <vt:lpstr>Для ВНЖ без права работы («no lucrativa») необходимо</vt:lpstr>
      <vt:lpstr>Список лиц, имеющих право на ВНЖ:</vt:lpstr>
      <vt:lpstr>Момент предоставления пакета документов на резиденцию без права на работу в Испании</vt:lpstr>
      <vt:lpstr>Где подается заявление и как долго идет проверка</vt:lpstr>
      <vt:lpstr>Пакет документов</vt:lpstr>
      <vt:lpstr>Есть ли право на работу в Шенгенской зоне / Евросоюзе?</vt:lpstr>
      <vt:lpstr>Требуется ли оформление соответствующей визы Д в Консульстве Испании или первичные документы принимаются сразу в компетентных органах Испании</vt:lpstr>
      <vt:lpstr>Схема продления</vt:lpstr>
      <vt:lpstr>Допускается ли покупка недвижимости в ипотеку?</vt:lpstr>
      <vt:lpstr>Обязательные финансовые гарантии</vt:lpstr>
      <vt:lpstr>Сколько лет надо прожить в Испании для прошения паспорта гражданина Испании?</vt:lpstr>
      <vt:lpstr>Есть ли минимальное обязательное время, которое надо находиться в Испании, владея ВНЖ без права на работу?</vt:lpstr>
      <vt:lpstr>При указании одновременно двух основных покупателей недвижимости, смогут ли оба претендовать на ВНЖ без права на работу?</vt:lpstr>
      <vt:lpstr>Где продлевается ВНЖ?</vt:lpstr>
      <vt:lpstr>Различия   Золотой Визы инвестора и ВНЖ без права на работу </vt:lpstr>
      <vt:lpstr>Презентация PowerPoint</vt:lpstr>
      <vt:lpstr>Презентация PowerPoint</vt:lpstr>
      <vt:lpstr>Презентация PowerPoint</vt:lpstr>
      <vt:lpstr>Владелец ВНЖ без права на работу – это налоговый резидент?</vt:lpstr>
      <vt:lpstr>Налог на прибыль</vt:lpstr>
      <vt:lpstr>ВНИМАНИЕ!</vt:lpstr>
      <vt:lpstr>Возможная проверка данных, предоставленных вами в испанский банк</vt:lpstr>
      <vt:lpstr>ВАЖНОЕ ЗАМЕЧАНИЕ!</vt:lpstr>
      <vt:lpstr>АКЦИЯ!</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2-я КОНФЕРЕНЦИЯ      «ПЕРЕЕЗД В ИСПАНИЮ»</dc:title>
  <dc:creator>Alx</dc:creator>
  <cp:lastModifiedBy>spainluxinvest@gmail.com</cp:lastModifiedBy>
  <cp:revision>290</cp:revision>
  <dcterms:modified xsi:type="dcterms:W3CDTF">2020-04-25T21:19:34Z</dcterms:modified>
</cp:coreProperties>
</file>